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03"/>
  </p:notesMasterIdLst>
  <p:sldIdLst>
    <p:sldId id="259" r:id="rId2"/>
    <p:sldId id="295" r:id="rId3"/>
    <p:sldId id="330" r:id="rId4"/>
    <p:sldId id="296" r:id="rId5"/>
    <p:sldId id="332" r:id="rId6"/>
    <p:sldId id="333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55" r:id="rId18"/>
    <p:sldId id="357" r:id="rId19"/>
    <p:sldId id="35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315" r:id="rId33"/>
    <p:sldId id="316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49" r:id="rId42"/>
    <p:sldId id="350" r:id="rId43"/>
    <p:sldId id="351" r:id="rId44"/>
    <p:sldId id="352" r:id="rId45"/>
    <p:sldId id="353" r:id="rId46"/>
    <p:sldId id="325" r:id="rId47"/>
    <p:sldId id="326" r:id="rId48"/>
    <p:sldId id="327" r:id="rId49"/>
    <p:sldId id="328" r:id="rId50"/>
    <p:sldId id="329" r:id="rId51"/>
    <p:sldId id="294" r:id="rId52"/>
    <p:sldId id="354" r:id="rId53"/>
    <p:sldId id="358" r:id="rId54"/>
    <p:sldId id="334" r:id="rId55"/>
    <p:sldId id="335" r:id="rId56"/>
    <p:sldId id="336" r:id="rId57"/>
    <p:sldId id="310" r:id="rId58"/>
    <p:sldId id="337" r:id="rId59"/>
    <p:sldId id="338" r:id="rId60"/>
    <p:sldId id="308" r:id="rId61"/>
    <p:sldId id="309" r:id="rId62"/>
    <p:sldId id="311" r:id="rId63"/>
    <p:sldId id="339" r:id="rId64"/>
    <p:sldId id="312" r:id="rId65"/>
    <p:sldId id="340" r:id="rId66"/>
    <p:sldId id="341" r:id="rId67"/>
    <p:sldId id="342" r:id="rId68"/>
    <p:sldId id="347" r:id="rId69"/>
    <p:sldId id="313" r:id="rId70"/>
    <p:sldId id="314" r:id="rId71"/>
    <p:sldId id="348" r:id="rId72"/>
    <p:sldId id="359" r:id="rId73"/>
    <p:sldId id="297" r:id="rId74"/>
    <p:sldId id="360" r:id="rId75"/>
    <p:sldId id="361" r:id="rId76"/>
    <p:sldId id="362" r:id="rId77"/>
    <p:sldId id="363" r:id="rId78"/>
    <p:sldId id="364" r:id="rId79"/>
    <p:sldId id="365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73" r:id="rId88"/>
    <p:sldId id="374" r:id="rId89"/>
    <p:sldId id="375" r:id="rId90"/>
    <p:sldId id="376" r:id="rId91"/>
    <p:sldId id="377" r:id="rId92"/>
    <p:sldId id="378" r:id="rId93"/>
    <p:sldId id="317" r:id="rId94"/>
    <p:sldId id="379" r:id="rId95"/>
    <p:sldId id="380" r:id="rId96"/>
    <p:sldId id="381" r:id="rId97"/>
    <p:sldId id="382" r:id="rId98"/>
    <p:sldId id="383" r:id="rId99"/>
    <p:sldId id="384" r:id="rId100"/>
    <p:sldId id="385" r:id="rId101"/>
    <p:sldId id="386" r:id="rId10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7"/>
    <p:restoredTop sz="93681"/>
  </p:normalViewPr>
  <p:slideViewPr>
    <p:cSldViewPr>
      <p:cViewPr varScale="1">
        <p:scale>
          <a:sx n="118" d="100"/>
          <a:sy n="118" d="100"/>
        </p:scale>
        <p:origin x="1768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2B1D6-8B29-4576-8BF9-C029168734D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5B0B3-4BDA-47AE-8AAF-04CE7632D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4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5B0B3-4BDA-47AE-8AAF-04CE7632D5A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054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作业题：证明一下这一页的三个定理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5B0B3-4BDA-47AE-8AAF-04CE7632D5A3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477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5B0B3-4BDA-47AE-8AAF-04CE7632D5A3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09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B9C54-CC83-D049-96F5-0F3659A77ED9}" type="datetime1">
              <a:rPr lang="en-US" altLang="zh-CN" smtClean="0">
                <a:solidFill>
                  <a:srgbClr val="1F497D"/>
                </a:solidFill>
              </a:rPr>
              <a:t>9/2/19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F7C2F-BCBD-A149-8F90-21DECE8FB1A6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8FFF1-ACFF-6A4D-8BB0-A639241DCA3E}" type="datetime1">
              <a:rPr lang="en-US" altLang="zh-CN" smtClean="0">
                <a:solidFill>
                  <a:srgbClr val="1F497D"/>
                </a:solidFill>
              </a:rPr>
              <a:t>9/2/19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CD7A6-1B93-9844-850A-7A754EAB083E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57471-0F95-A643-B006-41C9093EEE30}" type="datetime1">
              <a:rPr lang="en-US" altLang="zh-CN" smtClean="0">
                <a:solidFill>
                  <a:srgbClr val="1F497D"/>
                </a:solidFill>
              </a:rPr>
              <a:t>9/2/19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F886C-0A22-6F4D-BC08-A1674DBCDE43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1A0A9-13EB-F24E-9AC5-ACBF6ABCF819}" type="datetime1">
              <a:rPr lang="en-US" altLang="zh-CN" smtClean="0">
                <a:solidFill>
                  <a:srgbClr val="1F497D"/>
                </a:solidFill>
              </a:rPr>
              <a:t>9/2/19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122E1-BD46-574B-9943-26C68811A002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8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68761"/>
            <a:ext cx="4040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988842"/>
            <a:ext cx="4040188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268761"/>
            <a:ext cx="4041775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988842"/>
            <a:ext cx="4041775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EEB7C-3238-AA45-8C36-1D2CD1FE5782}" type="datetime1">
              <a:rPr lang="en-US" altLang="zh-CN" smtClean="0">
                <a:solidFill>
                  <a:srgbClr val="1F497D"/>
                </a:solidFill>
              </a:rPr>
              <a:t>9/2/19</a:t>
            </a:fld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9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E8BE7-6E3E-B64D-A23E-8CEB690E7C2B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E431BA-32FA-0748-BC65-D70110984B5D}" type="datetime1">
              <a:rPr lang="en-US" altLang="zh-CN" smtClean="0">
                <a:solidFill>
                  <a:srgbClr val="1F497D"/>
                </a:solidFill>
              </a:rPr>
              <a:t>9/2/19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A681B-4702-CB4A-9A29-560E57031AB1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3A5938-FDB5-134C-83C3-A5173CC041C1}" type="datetime1">
              <a:rPr lang="en-US" altLang="zh-CN" smtClean="0">
                <a:solidFill>
                  <a:srgbClr val="1F497D"/>
                </a:solidFill>
              </a:rPr>
              <a:t>9/2/19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46815-98F3-E14D-9C5E-D0E4A86CE9AC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Arial" charset="0"/>
              </a:rPr>
              <a:t>单击此处编辑母版标题样式</a:t>
            </a:r>
          </a:p>
        </p:txBody>
      </p:sp>
      <p:sp>
        <p:nvSpPr>
          <p:cNvPr id="1027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>
                <a:sym typeface="Times New Roman" charset="0"/>
              </a:rPr>
              <a:t>单击此处编辑母版文本样式</a:t>
            </a:r>
            <a:endParaRPr lang="zh-CN" dirty="0">
              <a:sym typeface="Times New Roman" charset="0"/>
            </a:endParaRPr>
          </a:p>
          <a:p>
            <a:pPr lvl="1"/>
            <a:r>
              <a:rPr lang="zh-CN" altLang="en-US" dirty="0">
                <a:sym typeface="Times New Roman" charset="0"/>
              </a:rPr>
              <a:t>第二级</a:t>
            </a:r>
            <a:endParaRPr lang="zh-CN" dirty="0">
              <a:sym typeface="Times New Roman" charset="0"/>
            </a:endParaRPr>
          </a:p>
          <a:p>
            <a:pPr lvl="2"/>
            <a:r>
              <a:rPr lang="zh-CN" altLang="en-US" dirty="0">
                <a:sym typeface="Times New Roman" charset="0"/>
              </a:rPr>
              <a:t>第三级</a:t>
            </a:r>
            <a:endParaRPr lang="zh-CN" dirty="0">
              <a:sym typeface="Times New Roman" charset="0"/>
            </a:endParaRPr>
          </a:p>
          <a:p>
            <a:pPr lvl="3"/>
            <a:r>
              <a:rPr lang="zh-CN" altLang="en-US" dirty="0">
                <a:sym typeface="Times New Roman" charset="0"/>
              </a:rPr>
              <a:t>第四级</a:t>
            </a:r>
            <a:endParaRPr lang="zh-CN" dirty="0">
              <a:sym typeface="Times New Roman" charset="0"/>
            </a:endParaRPr>
          </a:p>
          <a:p>
            <a:pPr lvl="4"/>
            <a:r>
              <a:rPr lang="zh-CN" altLang="en-US" dirty="0">
                <a:sym typeface="Times New Roman" charset="0"/>
              </a:rPr>
              <a:t>第五级</a:t>
            </a:r>
          </a:p>
        </p:txBody>
      </p:sp>
      <p:sp>
        <p:nvSpPr>
          <p:cNvPr id="1028" name="日期占位符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B6FD17-FCD6-7849-B83D-63129A748D6F}" type="datetime1">
              <a:rPr lang="en-US" altLang="zh-CN" smtClean="0">
                <a:solidFill>
                  <a:srgbClr val="1F497D"/>
                </a:solidFill>
              </a:rPr>
              <a:t>9/2/19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2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+mn-lt"/>
                <a:ea typeface="MS PMincho" pitchFamily="18" charset="-128"/>
                <a:cs typeface="+mn-cs"/>
                <a:sym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1030" name="灯片编号占位符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31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2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3" name="等腰三角形 9"/>
          <p:cNvSpPr>
            <a:spLocks noChangeAspect="1" noChangeArrowheads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Times New Roman" pitchFamily="18" charset="0"/>
              <a:cs typeface="Times New Roman" pitchFamily="18" charset="0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anose="020B0502020104020203" pitchFamily="34" charset="0"/>
          <a:ea typeface="+mn-ea"/>
          <a:cs typeface="微软雅黑" charset="0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273050" indent="-273050" algn="l" defTabSz="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kumimoji="1" sz="2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1pPr>
      <a:lvl2pPr marL="547688" indent="-271463" algn="l" defTabSz="0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kumimoji="1" sz="2300">
          <a:solidFill>
            <a:schemeClr val="tx2"/>
          </a:solidFill>
          <a:latin typeface="+mn-lt"/>
          <a:ea typeface="+mn-ea"/>
          <a:cs typeface="微软雅黑" charset="0"/>
          <a:sym typeface="Times New Roman" charset="0"/>
        </a:defRPr>
      </a:lvl2pPr>
      <a:lvl3pPr marL="822325" indent="-228600" algn="l" defTabSz="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3pPr>
      <a:lvl4pPr marL="1096963" indent="-227013" algn="l" defTabSz="0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4pPr>
      <a:lvl5pPr marL="13716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kumimoji="1" sz="1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5pPr>
      <a:lvl6pPr marL="18288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6pPr>
      <a:lvl7pPr marL="22860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7pPr>
      <a:lvl8pPr marL="27432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8pPr>
      <a:lvl9pPr marL="32004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b="1" dirty="0"/>
              <a:t>2019</a:t>
            </a:r>
            <a:r>
              <a:rPr lang="zh-CN" altLang="en-US" b="1" dirty="0"/>
              <a:t>年秋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F7C2F-BCBD-A149-8F90-21DECE8FB1A6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标题 1"/>
          <p:cNvSpPr>
            <a:spLocks noGrp="1" noChangeArrowheads="1"/>
          </p:cNvSpPr>
          <p:nvPr>
            <p:ph type="ctrTitle"/>
          </p:nvPr>
        </p:nvSpPr>
        <p:spPr/>
        <p:txBody>
          <a:bodyPr anchor="ctr"/>
          <a:lstStyle/>
          <a:p>
            <a:pPr algn="ctr" eaLnBrk="1" hangingPunct="1"/>
            <a:r>
              <a:rPr kumimoji="0" lang="zh-CN" altLang="en-US" sz="3600" b="1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数据表示及检错纠错</a:t>
            </a:r>
          </a:p>
        </p:txBody>
      </p:sp>
      <p:cxnSp>
        <p:nvCxnSpPr>
          <p:cNvPr id="10" name="直接连接符 20"/>
          <p:cNvCxnSpPr>
            <a:cxnSpLocks noChangeShapeType="1"/>
          </p:cNvCxnSpPr>
          <p:nvPr/>
        </p:nvCxnSpPr>
        <p:spPr bwMode="auto">
          <a:xfrm flipV="1">
            <a:off x="971600" y="5354166"/>
            <a:ext cx="7272337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>
            <a:outerShdw blurRad="88900" dist="127000" algn="l" rotWithShape="0">
              <a:srgbClr val="000000">
                <a:alpha val="39999"/>
              </a:srgbClr>
            </a:outerShdw>
          </a:effectLst>
        </p:spPr>
      </p:cxnSp>
      <p:sp>
        <p:nvSpPr>
          <p:cNvPr id="11" name="标题 1"/>
          <p:cNvSpPr txBox="1">
            <a:spLocks noChangeArrowheads="1"/>
          </p:cNvSpPr>
          <p:nvPr/>
        </p:nvSpPr>
        <p:spPr bwMode="auto">
          <a:xfrm>
            <a:off x="5057775" y="322263"/>
            <a:ext cx="4105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计算机组成原理</a:t>
            </a:r>
          </a:p>
        </p:txBody>
      </p:sp>
    </p:spTree>
    <p:extLst>
      <p:ext uri="{BB962C8B-B14F-4D97-AF65-F5344CB8AC3E}">
        <p14:creationId xmlns:p14="http://schemas.microsoft.com/office/powerpoint/2010/main" val="420627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字符型数据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重要的人机界面</a:t>
            </a:r>
            <a:endParaRPr lang="en-US" altLang="zh-CN" dirty="0"/>
          </a:p>
          <a:p>
            <a:pPr lvl="1"/>
            <a:r>
              <a:rPr lang="zh-CN" altLang="en-US" dirty="0"/>
              <a:t>由符号组成</a:t>
            </a:r>
            <a:endParaRPr lang="en-US" altLang="zh-CN" dirty="0"/>
          </a:p>
          <a:p>
            <a:pPr lvl="1"/>
            <a:r>
              <a:rPr lang="zh-CN" altLang="en-US" dirty="0"/>
              <a:t>为每个符号进行编码、由输入</a:t>
            </a:r>
            <a:r>
              <a:rPr lang="en-US" altLang="zh-CN" dirty="0"/>
              <a:t>/</a:t>
            </a:r>
            <a:r>
              <a:rPr lang="zh-CN" altLang="en-US" dirty="0"/>
              <a:t>输出设备进行转换</a:t>
            </a:r>
            <a:endParaRPr lang="en-US" altLang="zh-CN" dirty="0"/>
          </a:p>
          <a:p>
            <a:pPr lvl="1"/>
            <a:r>
              <a:rPr lang="zh-CN" altLang="en-US" dirty="0"/>
              <a:t>一般以字符串的形式在计算机存储器中存放</a:t>
            </a:r>
            <a:endParaRPr lang="en-US" altLang="zh-CN" dirty="0"/>
          </a:p>
          <a:p>
            <a:r>
              <a:rPr lang="zh-CN" altLang="en-US" dirty="0"/>
              <a:t>字符集编码标准</a:t>
            </a:r>
            <a:endParaRPr lang="en-US" altLang="zh-CN" dirty="0"/>
          </a:p>
          <a:p>
            <a:pPr lvl="1"/>
            <a:r>
              <a:rPr lang="zh-CN" altLang="en-US" dirty="0"/>
              <a:t>主机和设备、主机之间进行信息交换的基础</a:t>
            </a:r>
            <a:endParaRPr lang="en-US" altLang="zh-CN" dirty="0"/>
          </a:p>
          <a:p>
            <a:pPr lvl="2"/>
            <a:r>
              <a:rPr lang="en-US" altLang="zh-CN" dirty="0"/>
              <a:t>ASCII</a:t>
            </a:r>
          </a:p>
          <a:p>
            <a:pPr lvl="2"/>
            <a:r>
              <a:rPr lang="en-US" altLang="zh-CN" dirty="0"/>
              <a:t>UNICODE</a:t>
            </a:r>
          </a:p>
          <a:p>
            <a:pPr lvl="2"/>
            <a:r>
              <a:rPr lang="en-US" altLang="zh-CN" dirty="0"/>
              <a:t>UTF-8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5928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浮点数运算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浮点数的加减法</a:t>
            </a:r>
            <a:endParaRPr lang="en-US" altLang="zh-CN" dirty="0"/>
          </a:p>
          <a:p>
            <a:pPr lvl="1"/>
            <a:r>
              <a:rPr lang="zh-CN" altLang="en-US" dirty="0"/>
              <a:t>移码的减法运算</a:t>
            </a:r>
            <a:endParaRPr lang="en-US" altLang="zh-CN" dirty="0"/>
          </a:p>
          <a:p>
            <a:pPr lvl="1"/>
            <a:r>
              <a:rPr lang="zh-CN" altLang="en-US" dirty="0"/>
              <a:t>无符号数运算</a:t>
            </a:r>
            <a:endParaRPr lang="en-US" altLang="zh-CN" dirty="0"/>
          </a:p>
          <a:p>
            <a:r>
              <a:rPr lang="zh-CN" altLang="en-US" dirty="0"/>
              <a:t>浮点数的乘除法</a:t>
            </a:r>
            <a:endParaRPr lang="en-US" altLang="zh-CN" dirty="0"/>
          </a:p>
          <a:p>
            <a:pPr lvl="1"/>
            <a:r>
              <a:rPr lang="zh-CN" altLang="en-US" dirty="0"/>
              <a:t>移码的加减运算（注意溢出）</a:t>
            </a:r>
            <a:endParaRPr lang="en-US" altLang="zh-CN" dirty="0"/>
          </a:p>
          <a:p>
            <a:r>
              <a:rPr lang="zh-CN" altLang="en-US" dirty="0"/>
              <a:t>浮点数尾数运算</a:t>
            </a:r>
            <a:endParaRPr lang="en-US" altLang="zh-CN" dirty="0"/>
          </a:p>
          <a:p>
            <a:pPr lvl="1"/>
            <a:r>
              <a:rPr lang="zh-CN" altLang="en-US" dirty="0"/>
              <a:t>原码运算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100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3701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浮点运算的特点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浮点数的加法不满足结合律</a:t>
            </a:r>
            <a:endParaRPr lang="en-US" altLang="zh-CN" dirty="0"/>
          </a:p>
          <a:p>
            <a:pPr lvl="1"/>
            <a:r>
              <a:rPr lang="mr-IN" dirty="0" err="1"/>
              <a:t>x</a:t>
            </a:r>
            <a:r>
              <a:rPr lang="mr-IN" dirty="0"/>
              <a:t> = –1.5 </a:t>
            </a:r>
            <a:r>
              <a:rPr lang="mr-IN" dirty="0" err="1"/>
              <a:t>x</a:t>
            </a:r>
            <a:r>
              <a:rPr lang="mr-IN" dirty="0"/>
              <a:t> 10</a:t>
            </a:r>
            <a:r>
              <a:rPr lang="mr-IN" baseline="30000" dirty="0"/>
              <a:t>38</a:t>
            </a:r>
            <a:r>
              <a:rPr lang="mr-IN" dirty="0"/>
              <a:t>, </a:t>
            </a:r>
            <a:r>
              <a:rPr lang="mr-IN" dirty="0" err="1"/>
              <a:t>y</a:t>
            </a:r>
            <a:r>
              <a:rPr lang="mr-IN" dirty="0"/>
              <a:t> = 1.5 </a:t>
            </a:r>
            <a:r>
              <a:rPr lang="mr-IN" dirty="0" err="1"/>
              <a:t>x</a:t>
            </a:r>
            <a:r>
              <a:rPr lang="mr-IN" dirty="0"/>
              <a:t> 10</a:t>
            </a:r>
            <a:r>
              <a:rPr lang="mr-IN" baseline="30000" dirty="0"/>
              <a:t>38</a:t>
            </a:r>
            <a:r>
              <a:rPr lang="mr-IN" dirty="0"/>
              <a:t>, </a:t>
            </a:r>
            <a:r>
              <a:rPr lang="mr-IN" dirty="0" err="1"/>
              <a:t>and</a:t>
            </a:r>
            <a:r>
              <a:rPr lang="mr-IN" dirty="0"/>
              <a:t> </a:t>
            </a:r>
            <a:r>
              <a:rPr lang="mr-IN" dirty="0" err="1"/>
              <a:t>z</a:t>
            </a:r>
            <a:r>
              <a:rPr lang="mr-IN" dirty="0"/>
              <a:t> = 1.0</a:t>
            </a:r>
          </a:p>
          <a:p>
            <a:pPr lvl="1"/>
            <a:r>
              <a:rPr lang="mr-IN" dirty="0" err="1"/>
              <a:t>x</a:t>
            </a:r>
            <a:r>
              <a:rPr lang="mr-IN" dirty="0"/>
              <a:t> + (</a:t>
            </a:r>
            <a:r>
              <a:rPr lang="mr-IN" dirty="0" err="1"/>
              <a:t>y</a:t>
            </a:r>
            <a:r>
              <a:rPr lang="mr-IN" dirty="0"/>
              <a:t> + </a:t>
            </a:r>
            <a:r>
              <a:rPr lang="mr-IN" dirty="0" err="1"/>
              <a:t>z</a:t>
            </a:r>
            <a:r>
              <a:rPr lang="mr-IN" dirty="0"/>
              <a:t>) = –1.5x10</a:t>
            </a:r>
            <a:r>
              <a:rPr lang="mr-IN" baseline="30000" dirty="0"/>
              <a:t>38</a:t>
            </a:r>
            <a:r>
              <a:rPr lang="mr-IN" dirty="0"/>
              <a:t>+ (1.5x10</a:t>
            </a:r>
            <a:r>
              <a:rPr lang="mr-IN" baseline="30000" dirty="0"/>
              <a:t>38</a:t>
            </a:r>
            <a:r>
              <a:rPr lang="mr-IN" dirty="0"/>
              <a:t>+ 1.0)= –1.5x10</a:t>
            </a:r>
            <a:r>
              <a:rPr lang="mr-IN" baseline="30000" dirty="0"/>
              <a:t>38</a:t>
            </a:r>
            <a:r>
              <a:rPr lang="mr-IN" dirty="0"/>
              <a:t>+ (1.5x10</a:t>
            </a:r>
            <a:r>
              <a:rPr lang="mr-IN" baseline="30000" dirty="0"/>
              <a:t>38</a:t>
            </a:r>
            <a:r>
              <a:rPr lang="mr-IN" dirty="0"/>
              <a:t>) = 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</a:rPr>
              <a:t>0.0</a:t>
            </a:r>
          </a:p>
          <a:p>
            <a:pPr lvl="1"/>
            <a:r>
              <a:rPr lang="mr-IN" dirty="0"/>
              <a:t>(</a:t>
            </a:r>
            <a:r>
              <a:rPr lang="mr-IN" dirty="0" err="1"/>
              <a:t>x</a:t>
            </a:r>
            <a:r>
              <a:rPr lang="mr-IN" dirty="0"/>
              <a:t> + </a:t>
            </a:r>
            <a:r>
              <a:rPr lang="mr-IN" dirty="0" err="1"/>
              <a:t>y</a:t>
            </a:r>
            <a:r>
              <a:rPr lang="mr-IN" dirty="0"/>
              <a:t>) + </a:t>
            </a:r>
            <a:r>
              <a:rPr lang="mr-IN" dirty="0" err="1"/>
              <a:t>z</a:t>
            </a:r>
            <a:r>
              <a:rPr lang="mr-IN" dirty="0"/>
              <a:t>= (–1.5x10</a:t>
            </a:r>
            <a:r>
              <a:rPr lang="mr-IN" baseline="30000" dirty="0"/>
              <a:t>38</a:t>
            </a:r>
            <a:r>
              <a:rPr lang="mr-IN" dirty="0"/>
              <a:t>+ 1.5x10</a:t>
            </a:r>
            <a:r>
              <a:rPr lang="mr-IN" baseline="30000" dirty="0"/>
              <a:t>38</a:t>
            </a:r>
            <a:r>
              <a:rPr lang="mr-IN" dirty="0"/>
              <a:t>) + 1.0= (0.0) + 1</a:t>
            </a:r>
            <a:r>
              <a:rPr lang="en-US" altLang="zh-CN" dirty="0"/>
              <a:t>.</a:t>
            </a:r>
            <a:r>
              <a:rPr lang="mr-IN" dirty="0"/>
              <a:t>0 = 1.0</a:t>
            </a:r>
            <a:endParaRPr lang="en-US" dirty="0"/>
          </a:p>
          <a:p>
            <a:r>
              <a:rPr lang="zh-CN" altLang="en-US" dirty="0"/>
              <a:t>浮点数加法不可结合</a:t>
            </a:r>
            <a:endParaRPr lang="en-US" altLang="zh-CN" dirty="0"/>
          </a:p>
          <a:p>
            <a:r>
              <a:rPr lang="zh-CN" altLang="en-US" dirty="0"/>
              <a:t>浮点数的相等比较：小心！只是近似</a:t>
            </a:r>
            <a:endParaRPr lang="en-US" altLang="zh-CN" dirty="0"/>
          </a:p>
          <a:p>
            <a:r>
              <a:rPr lang="mr-IN" dirty="0" err="1"/>
              <a:t>for</a:t>
            </a:r>
            <a:r>
              <a:rPr lang="mr-IN" dirty="0"/>
              <a:t>(</a:t>
            </a:r>
            <a:r>
              <a:rPr lang="mr-IN" dirty="0" err="1"/>
              <a:t>i</a:t>
            </a:r>
            <a:r>
              <a:rPr lang="mr-IN" dirty="0"/>
              <a:t>=0;i!=10;i+=0.1)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101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5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ASCII</a:t>
            </a:r>
            <a:r>
              <a:rPr lang="zh-CN" altLang="en-US" dirty="0"/>
              <a:t>字符编码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American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Interchange</a:t>
            </a:r>
          </a:p>
          <a:p>
            <a:r>
              <a:rPr lang="zh-CN" altLang="en-US" dirty="0"/>
              <a:t>采用</a:t>
            </a:r>
            <a:r>
              <a:rPr lang="en-US" altLang="zh-CN" dirty="0"/>
              <a:t>7</a:t>
            </a:r>
            <a:r>
              <a:rPr lang="zh-CN" altLang="en-US" dirty="0"/>
              <a:t>位二进制编码，占用一个字节</a:t>
            </a:r>
            <a:endParaRPr lang="en-US" altLang="zh-CN" dirty="0"/>
          </a:p>
          <a:p>
            <a:r>
              <a:rPr lang="zh-CN" altLang="en-US" dirty="0"/>
              <a:t>表示</a:t>
            </a:r>
            <a:r>
              <a:rPr lang="en-US" altLang="zh-CN" dirty="0"/>
              <a:t>128</a:t>
            </a:r>
            <a:r>
              <a:rPr lang="zh-CN" altLang="en-US" dirty="0"/>
              <a:t>个西文字符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71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ASCII</a:t>
            </a:r>
            <a:r>
              <a:rPr lang="zh-CN" altLang="en-US" dirty="0"/>
              <a:t>码字符集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12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9" y="1185119"/>
            <a:ext cx="7613299" cy="51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9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UNICODE</a:t>
            </a:r>
            <a:r>
              <a:rPr lang="zh-CN" altLang="en-US" dirty="0"/>
              <a:t>编码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16</a:t>
            </a:r>
            <a:r>
              <a:rPr lang="zh-CN" altLang="en-US" dirty="0"/>
              <a:t>位表示一个字符，可以表示</a:t>
            </a:r>
            <a:r>
              <a:rPr lang="en-US" altLang="zh-CN" dirty="0"/>
              <a:t>65536</a:t>
            </a:r>
            <a:r>
              <a:rPr lang="zh-CN" altLang="en-US" dirty="0"/>
              <a:t>个字符</a:t>
            </a:r>
            <a:endParaRPr lang="en-US" altLang="zh-CN" dirty="0"/>
          </a:p>
          <a:p>
            <a:r>
              <a:rPr lang="zh-CN" altLang="en-US" dirty="0"/>
              <a:t>将整个编码空间划分为块，每块为</a:t>
            </a:r>
            <a:r>
              <a:rPr lang="en-US" altLang="zh-CN" dirty="0"/>
              <a:t>16</a:t>
            </a:r>
            <a:r>
              <a:rPr lang="zh-CN" altLang="en-US" dirty="0"/>
              <a:t>的整倍数，按块进行分配</a:t>
            </a:r>
            <a:endParaRPr lang="en-US" altLang="zh-CN" dirty="0"/>
          </a:p>
          <a:p>
            <a:r>
              <a:rPr lang="zh-CN" altLang="en-US" dirty="0"/>
              <a:t>保留</a:t>
            </a:r>
            <a:r>
              <a:rPr lang="en-US" altLang="zh-CN" dirty="0"/>
              <a:t>6400</a:t>
            </a:r>
            <a:r>
              <a:rPr lang="zh-CN" altLang="en-US" dirty="0"/>
              <a:t>个码点供本地化使用</a:t>
            </a:r>
            <a:endParaRPr lang="en-US" altLang="zh-CN" dirty="0"/>
          </a:p>
          <a:p>
            <a:r>
              <a:rPr lang="zh-CN" altLang="en-US" dirty="0"/>
              <a:t>依然无法覆盖所有字符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45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UTF-8</a:t>
            </a:r>
            <a:r>
              <a:rPr lang="zh-CN" altLang="en-US" dirty="0"/>
              <a:t>编码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490111"/>
              </p:ext>
            </p:extLst>
          </p:nvPr>
        </p:nvGraphicFramePr>
        <p:xfrm>
          <a:off x="457200" y="1219200"/>
          <a:ext cx="82295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字符位数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字节</a:t>
                      </a:r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字节</a:t>
                      </a:r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字节</a:t>
                      </a:r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字节</a:t>
                      </a:r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字节</a:t>
                      </a:r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字节</a:t>
                      </a:r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0ddddddd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110ddddd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10dddddd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1110dddd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10dddddd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10dddddd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11110ddd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10dddddd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10dddddd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10dddddd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111110dd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10dddddd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10dddddd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10dddddd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10dddddd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1111110d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10dddddd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10dddddd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10dddddd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10dddddd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10dddddd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14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4149080"/>
            <a:ext cx="48590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变长字符编码，提高存储空间利用率</a:t>
            </a: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字符长度由首字节确定</a:t>
            </a: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字符首字节外，均以“</a:t>
            </a:r>
            <a:r>
              <a:rPr lang="en-US" altLang="zh-CN" dirty="0"/>
              <a:t>10</a:t>
            </a:r>
            <a:r>
              <a:rPr lang="zh-CN" altLang="en-US" dirty="0"/>
              <a:t>”开始，可自同步</a:t>
            </a: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可扩展性强</a:t>
            </a: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成为互联网上占统治地位的字符集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86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数值型数据表示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定点数</a:t>
            </a:r>
            <a:endParaRPr lang="en-US" altLang="zh-CN" dirty="0"/>
          </a:p>
          <a:p>
            <a:pPr lvl="1"/>
            <a:r>
              <a:rPr lang="zh-CN" altLang="en-US" dirty="0"/>
              <a:t>小数点位置固定</a:t>
            </a:r>
            <a:endParaRPr lang="en-US" altLang="zh-CN" dirty="0"/>
          </a:p>
          <a:p>
            <a:pPr lvl="1"/>
            <a:r>
              <a:rPr lang="zh-CN" altLang="en-US" dirty="0"/>
              <a:t>整数</a:t>
            </a:r>
            <a:endParaRPr lang="en-US" altLang="zh-CN" dirty="0"/>
          </a:p>
          <a:p>
            <a:pPr lvl="1"/>
            <a:r>
              <a:rPr lang="zh-CN" altLang="en-US" dirty="0"/>
              <a:t>定点小数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浮点数</a:t>
            </a:r>
            <a:endParaRPr lang="en-US" altLang="zh-CN" dirty="0"/>
          </a:p>
          <a:p>
            <a:pPr lvl="1"/>
            <a:r>
              <a:rPr lang="zh-CN" altLang="en-US" dirty="0"/>
              <a:t>小数点位置浮动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1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数值范围和数据精度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数值范围</a:t>
            </a:r>
            <a:endParaRPr lang="en-US" altLang="zh-CN" dirty="0"/>
          </a:p>
          <a:p>
            <a:pPr lvl="1"/>
            <a:r>
              <a:rPr lang="zh-CN" altLang="en-US" dirty="0"/>
              <a:t>数值范围是指一种类型的数据所能表示的最大值和最小值</a:t>
            </a:r>
            <a:endParaRPr lang="en-US" dirty="0"/>
          </a:p>
          <a:p>
            <a:r>
              <a:rPr lang="zh-CN" altLang="en-US" dirty="0"/>
              <a:t>数据精度</a:t>
            </a:r>
            <a:endParaRPr lang="en-US" altLang="zh-CN" dirty="0"/>
          </a:p>
          <a:p>
            <a:pPr lvl="1"/>
            <a:r>
              <a:rPr lang="zh-CN" altLang="en-US" dirty="0"/>
              <a:t>通常指实数所能给出的有效数字位数；对浮点数来说，精度不够会造成误差，误差大量积累会出问题</a:t>
            </a:r>
            <a:endParaRPr lang="en-US" dirty="0"/>
          </a:p>
          <a:p>
            <a:r>
              <a:rPr lang="zh-CN" altLang="en-US" dirty="0"/>
              <a:t>机内处理</a:t>
            </a:r>
            <a:endParaRPr lang="en-US" altLang="zh-CN" dirty="0"/>
          </a:p>
          <a:p>
            <a:pPr lvl="1"/>
            <a:r>
              <a:rPr lang="zh-CN" altLang="en-US" dirty="0"/>
              <a:t>数值范围和数据精度概念不同。在计算机中，它们的值与用多少个二进制位表示某种类型的数据，以及怎么对这些位进行编码有关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325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054FF-38CA-1C41-B449-F1862A57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1307F8-A173-4941-A862-570B5FCA1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原码，反码，补码</a:t>
            </a:r>
            <a:endParaRPr kumimoji="1" lang="en-US" altLang="zh-CN" dirty="0"/>
          </a:p>
          <a:p>
            <a:r>
              <a:rPr lang="zh-CN" altLang="en-US" dirty="0"/>
              <a:t>符号扩展</a:t>
            </a:r>
            <a:endParaRPr lang="en-US" altLang="zh-CN" dirty="0"/>
          </a:p>
          <a:p>
            <a:r>
              <a:rPr kumimoji="1" lang="zh-CN" altLang="en-US" dirty="0"/>
              <a:t>大端，小端</a:t>
            </a:r>
            <a:endParaRPr kumimoji="1" lang="en-US" altLang="zh-CN" dirty="0"/>
          </a:p>
          <a:p>
            <a:r>
              <a:rPr lang="zh-CN" altLang="en-US" dirty="0"/>
              <a:t>加法，减法，乘法，除法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8E0DC6-C937-4C49-BD67-56E5E5FA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10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原码，反码，补码表示小结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正数的原码、反码、补码表示均相同，</a:t>
            </a:r>
          </a:p>
          <a:p>
            <a:r>
              <a:rPr lang="zh-CN" altLang="en-US" dirty="0"/>
              <a:t>符号位为</a:t>
            </a:r>
            <a:r>
              <a:rPr lang="en-US" altLang="zh-CN" b="1" dirty="0"/>
              <a:t>0</a:t>
            </a:r>
            <a:r>
              <a:rPr lang="zh-CN" altLang="en-US" dirty="0"/>
              <a:t>，数值位同数的真值。</a:t>
            </a:r>
          </a:p>
          <a:p>
            <a:r>
              <a:rPr lang="zh-CN" altLang="en-US" dirty="0"/>
              <a:t>零的原码和反码均有</a:t>
            </a:r>
            <a:r>
              <a:rPr lang="en-US" altLang="zh-CN" b="1" dirty="0"/>
              <a:t>2</a:t>
            </a:r>
            <a:r>
              <a:rPr lang="zh-CN" altLang="en-US" dirty="0"/>
              <a:t>个编码，补码只</a:t>
            </a:r>
            <a:r>
              <a:rPr lang="en-US" altLang="zh-CN" b="1" dirty="0"/>
              <a:t>1</a:t>
            </a:r>
            <a:r>
              <a:rPr lang="zh-CN" altLang="en-US" dirty="0"/>
              <a:t>个码</a:t>
            </a:r>
          </a:p>
          <a:p>
            <a:r>
              <a:rPr lang="zh-CN" altLang="en-US" dirty="0"/>
              <a:t>负数的原码、反码、补码表示均不同，</a:t>
            </a:r>
          </a:p>
          <a:p>
            <a:pPr lvl="1"/>
            <a:r>
              <a:rPr lang="zh-CN" altLang="en-US" dirty="0"/>
              <a:t>符号位为</a:t>
            </a:r>
            <a:r>
              <a:rPr lang="en-US" altLang="zh-CN" b="1" dirty="0"/>
              <a:t>1</a:t>
            </a:r>
            <a:r>
              <a:rPr lang="zh-CN" altLang="en-US" dirty="0"/>
              <a:t>，数值位：原码为数的绝对值</a:t>
            </a:r>
          </a:p>
          <a:p>
            <a:pPr lvl="1"/>
            <a:r>
              <a:rPr lang="zh-CN" altLang="en-US" dirty="0"/>
              <a:t>反码为每一位均取反码</a:t>
            </a:r>
          </a:p>
          <a:p>
            <a:pPr lvl="1"/>
            <a:r>
              <a:rPr lang="zh-CN" altLang="en-US" dirty="0"/>
              <a:t>补码为反码再在最低位</a:t>
            </a:r>
            <a:r>
              <a:rPr lang="en-US" altLang="zh-CN" b="1" dirty="0"/>
              <a:t>+1</a:t>
            </a:r>
            <a:endParaRPr lang="zh-CN" altLang="en-US" dirty="0"/>
          </a:p>
          <a:p>
            <a:r>
              <a:rPr lang="zh-CN" altLang="en-US" dirty="0"/>
              <a:t>由</a:t>
            </a:r>
            <a:r>
              <a:rPr lang="en-US" altLang="zh-CN" b="1" dirty="0"/>
              <a:t>[X]</a:t>
            </a:r>
            <a:r>
              <a:rPr lang="zh-CN" altLang="en-US" baseline="-25000" dirty="0"/>
              <a:t>补</a:t>
            </a:r>
            <a:r>
              <a:rPr lang="zh-CN" altLang="en-US" dirty="0"/>
              <a:t>求</a:t>
            </a:r>
            <a:r>
              <a:rPr lang="en-US" altLang="zh-CN" b="1" dirty="0"/>
              <a:t>[-X]</a:t>
            </a:r>
            <a:r>
              <a:rPr lang="zh-CN" altLang="en-US" baseline="-25000" dirty="0"/>
              <a:t>补</a:t>
            </a:r>
            <a:r>
              <a:rPr lang="zh-CN" altLang="en-US" dirty="0"/>
              <a:t>：每一位取反后再在最低位</a:t>
            </a:r>
            <a:r>
              <a:rPr lang="en-US" altLang="zh-CN" b="1" dirty="0"/>
              <a:t>+1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1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E5CF0-A6AD-4C4E-B8DA-0F4CD70D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7AA457-AFE1-C649-8171-F5643DFE8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1764234"/>
          </a:xfrm>
        </p:spPr>
        <p:txBody>
          <a:bodyPr/>
          <a:lstStyle/>
          <a:p>
            <a:r>
              <a:rPr kumimoji="1" lang="zh-CN" altLang="en-US" dirty="0"/>
              <a:t>单精度，双精度</a:t>
            </a:r>
            <a:endParaRPr kumimoji="1" lang="en-US" altLang="zh-CN" dirty="0"/>
          </a:p>
          <a:p>
            <a:r>
              <a:rPr kumimoji="1" lang="zh-CN" altLang="en-US" dirty="0"/>
              <a:t>规格化数，非规格化数，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，无穷，</a:t>
            </a:r>
            <a:r>
              <a:rPr kumimoji="1" lang="en-US" altLang="zh-CN" dirty="0" err="1"/>
              <a:t>NaN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A2926A-5BCD-6A46-A7F5-7BF16E98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CDA0126E-F2D5-3C43-BD48-E7A56D87A1B8}"/>
              </a:ext>
            </a:extLst>
          </p:cNvPr>
          <p:cNvSpPr>
            <a:spLocks noChangeShapeType="1"/>
          </p:cNvSpPr>
          <p:nvPr/>
        </p:nvSpPr>
        <p:spPr bwMode="auto">
          <a:xfrm>
            <a:off x="829178" y="1635261"/>
            <a:ext cx="7315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1B9F45FC-75DC-B94F-8616-8CCA4304C522}"/>
              </a:ext>
            </a:extLst>
          </p:cNvPr>
          <p:cNvSpPr>
            <a:spLocks noChangeShapeType="1"/>
          </p:cNvSpPr>
          <p:nvPr/>
        </p:nvSpPr>
        <p:spPr bwMode="auto">
          <a:xfrm>
            <a:off x="829178" y="1482861"/>
            <a:ext cx="0" cy="3048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0957B97D-26AC-A74A-985C-667DD90D36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4378" y="2092461"/>
            <a:ext cx="0" cy="2286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47174AAF-2CA5-7244-91EB-36D9CBE93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4378" y="1482861"/>
            <a:ext cx="0" cy="3048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4FEBE9D1-FFCB-1842-907E-A5F5F7FF9E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8178" y="1482861"/>
            <a:ext cx="0" cy="3048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6FCD723D-A1C6-3C4B-B21C-86DA2C588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4378" y="2244861"/>
            <a:ext cx="533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7E324688-6E3C-1A4C-B34F-AE33AFF67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7778" y="2092461"/>
            <a:ext cx="0" cy="2286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CA4671B2-3222-EB46-BD7F-1DE66B06E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778" y="2159136"/>
            <a:ext cx="0" cy="2286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6A75E7A6-6FD9-6D48-919A-BCF28147E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778" y="2311536"/>
            <a:ext cx="533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87DEFBC8-CDA5-3449-BF47-83E35E15244B}"/>
              </a:ext>
            </a:extLst>
          </p:cNvPr>
          <p:cNvSpPr>
            <a:spLocks noChangeShapeType="1"/>
          </p:cNvSpPr>
          <p:nvPr/>
        </p:nvSpPr>
        <p:spPr bwMode="auto">
          <a:xfrm>
            <a:off x="829178" y="2159136"/>
            <a:ext cx="0" cy="2286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0BAA0D-0C5E-2C48-BF3D-5781534527C2}"/>
              </a:ext>
            </a:extLst>
          </p:cNvPr>
          <p:cNvSpPr>
            <a:spLocks/>
          </p:cNvSpPr>
          <p:nvPr/>
        </p:nvSpPr>
        <p:spPr bwMode="auto">
          <a:xfrm>
            <a:off x="7763378" y="1125673"/>
            <a:ext cx="37670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+</a:t>
            </a:r>
            <a:r>
              <a:rPr lang="en-US" sz="1800" dirty="0">
                <a:latin typeface="+mn-lt"/>
                <a:sym typeface="Symbol"/>
              </a:rPr>
              <a:t></a:t>
            </a:r>
            <a:endParaRPr lang="en-US" sz="1800" dirty="0">
              <a:solidFill>
                <a:schemeClr val="tx1"/>
              </a:solidFill>
              <a:latin typeface="+mn-lt"/>
              <a:ea typeface="Symbol" pitchFamily="18" charset="2"/>
              <a:cs typeface="Symbol" pitchFamily="18" charset="2"/>
              <a:sym typeface="Symbol" pitchFamily="18" charset="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DB153E-850F-C24C-B51A-104C358C46D0}"/>
              </a:ext>
            </a:extLst>
          </p:cNvPr>
          <p:cNvSpPr>
            <a:spLocks/>
          </p:cNvSpPr>
          <p:nvPr/>
        </p:nvSpPr>
        <p:spPr bwMode="auto">
          <a:xfrm>
            <a:off x="706941" y="1101861"/>
            <a:ext cx="37670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−</a:t>
            </a:r>
            <a:r>
              <a:rPr lang="en-US" sz="1800" dirty="0">
                <a:latin typeface="+mn-lt"/>
                <a:sym typeface="Symbol"/>
              </a:rPr>
              <a:t></a:t>
            </a:r>
            <a:endParaRPr lang="en-US" sz="1800" dirty="0">
              <a:solidFill>
                <a:schemeClr val="tx1"/>
              </a:solidFill>
              <a:latin typeface="+mn-lt"/>
              <a:ea typeface="Symbol" pitchFamily="18" charset="2"/>
              <a:cs typeface="Symbol" pitchFamily="18" charset="2"/>
              <a:sym typeface="Symbol" pitchFamily="18" charset="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D35257-E611-BC47-8F19-4F631BE363A7}"/>
              </a:ext>
            </a:extLst>
          </p:cNvPr>
          <p:cNvSpPr>
            <a:spLocks/>
          </p:cNvSpPr>
          <p:nvPr/>
        </p:nvSpPr>
        <p:spPr bwMode="auto">
          <a:xfrm>
            <a:off x="3877178" y="2079761"/>
            <a:ext cx="331822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+mn-lt"/>
                <a:ea typeface="Symbol" pitchFamily="18" charset="2"/>
                <a:cs typeface="Symbol" pitchFamily="18" charset="2"/>
                <a:sym typeface="Symbol"/>
              </a:rPr>
              <a:t>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Calibri" charset="0"/>
              </a:rPr>
              <a:t>0</a:t>
            </a: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B557D2DE-78EE-F347-8554-167A6E015D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8378" y="1482861"/>
            <a:ext cx="0" cy="3048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96A00F-C7C3-F34E-A4E9-A4E34BE7E3FD}"/>
              </a:ext>
            </a:extLst>
          </p:cNvPr>
          <p:cNvSpPr>
            <a:spLocks/>
          </p:cNvSpPr>
          <p:nvPr/>
        </p:nvSpPr>
        <p:spPr bwMode="auto">
          <a:xfrm>
            <a:off x="4728078" y="1254261"/>
            <a:ext cx="1032334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Calibri" charset="0"/>
              </a:rPr>
              <a:t>+Denorm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9AC794-5ECC-1C44-BE11-A218FC93E48B}"/>
              </a:ext>
            </a:extLst>
          </p:cNvPr>
          <p:cNvSpPr>
            <a:spLocks/>
          </p:cNvSpPr>
          <p:nvPr/>
        </p:nvSpPr>
        <p:spPr bwMode="auto">
          <a:xfrm>
            <a:off x="6086978" y="1254261"/>
            <a:ext cx="1378583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Calibri" charset="0"/>
              </a:rPr>
              <a:t>+Normalized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045FF5-1860-0943-8CFB-AD6DF9386AF9}"/>
              </a:ext>
            </a:extLst>
          </p:cNvPr>
          <p:cNvSpPr>
            <a:spLocks/>
          </p:cNvSpPr>
          <p:nvPr/>
        </p:nvSpPr>
        <p:spPr bwMode="auto">
          <a:xfrm>
            <a:off x="3038978" y="1268548"/>
            <a:ext cx="1032334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−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Calibri" charset="0"/>
              </a:rPr>
              <a:t>Denorm</a:t>
            </a:r>
            <a:endParaRPr lang="en-US" sz="1800" dirty="0">
              <a:solidFill>
                <a:schemeClr val="tx1"/>
              </a:solidFill>
              <a:latin typeface="+mn-lt"/>
              <a:ea typeface="Calibri" charset="0"/>
              <a:cs typeface="Calibri" charset="0"/>
              <a:sym typeface="Calibri" charset="0"/>
            </a:endParaRPr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CDEF337A-4241-B942-B482-B437445632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8978" y="1482861"/>
            <a:ext cx="0" cy="3048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A3115E-6092-1F4E-859C-94E26EA3D411}"/>
              </a:ext>
            </a:extLst>
          </p:cNvPr>
          <p:cNvSpPr>
            <a:spLocks/>
          </p:cNvSpPr>
          <p:nvPr/>
        </p:nvSpPr>
        <p:spPr bwMode="auto">
          <a:xfrm>
            <a:off x="1394328" y="1254261"/>
            <a:ext cx="1378583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−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Calibri" charset="0"/>
              </a:rPr>
              <a:t>Normalized</a:t>
            </a:r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E6D8143E-1E99-8547-8EB5-AC31074707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5378" y="1482861"/>
            <a:ext cx="0" cy="3048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478339A3-2DB9-B84C-8F71-DF3EDEA062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6778" y="1482861"/>
            <a:ext cx="0" cy="3048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4222171E-670D-734E-B313-DF508984475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15778" y="1482861"/>
            <a:ext cx="0" cy="3048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27" name="Line 26">
            <a:extLst>
              <a:ext uri="{FF2B5EF4-FFF2-40B4-BE49-F238E27FC236}">
                <a16:creationId xmlns:a16="http://schemas.microsoft.com/office/drawing/2014/main" id="{AD3314C3-6576-454C-A972-CD25B11B4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3978" y="1482861"/>
            <a:ext cx="0" cy="3048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28" name="Line 27">
            <a:extLst>
              <a:ext uri="{FF2B5EF4-FFF2-40B4-BE49-F238E27FC236}">
                <a16:creationId xmlns:a16="http://schemas.microsoft.com/office/drawing/2014/main" id="{23BBD2D1-579A-BC46-B42B-40FB37A08128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181978" y="1701936"/>
            <a:ext cx="22860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17E38AB1-7A41-8742-9A56-67D0684C8C56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4562978" y="1701936"/>
            <a:ext cx="22860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 sz="4000">
              <a:latin typeface="+mn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A54917-FC46-194C-B1DF-046A540B6870}"/>
              </a:ext>
            </a:extLst>
          </p:cNvPr>
          <p:cNvSpPr>
            <a:spLocks/>
          </p:cNvSpPr>
          <p:nvPr/>
        </p:nvSpPr>
        <p:spPr bwMode="auto">
          <a:xfrm>
            <a:off x="4562978" y="2082936"/>
            <a:ext cx="33983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Calibri" charset="0"/>
              </a:rPr>
              <a:t>+0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1323FA-98CA-BD4C-9BAD-C0B394A58B75}"/>
              </a:ext>
            </a:extLst>
          </p:cNvPr>
          <p:cNvSpPr>
            <a:spLocks/>
          </p:cNvSpPr>
          <p:nvPr/>
        </p:nvSpPr>
        <p:spPr bwMode="auto">
          <a:xfrm>
            <a:off x="311653" y="1930536"/>
            <a:ext cx="53860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Calibri" charset="0"/>
              </a:rPr>
              <a:t>NaN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39DF04-6F8A-D040-A696-704E9115C7CF}"/>
              </a:ext>
            </a:extLst>
          </p:cNvPr>
          <p:cNvSpPr>
            <a:spLocks/>
          </p:cNvSpPr>
          <p:nvPr/>
        </p:nvSpPr>
        <p:spPr bwMode="auto">
          <a:xfrm>
            <a:off x="8152316" y="1854336"/>
            <a:ext cx="53860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Calibri" charset="0"/>
              </a:rPr>
              <a:t>NaN</a:t>
            </a:r>
          </a:p>
        </p:txBody>
      </p:sp>
      <p:graphicFrame>
        <p:nvGraphicFramePr>
          <p:cNvPr id="33" name="Group 5">
            <a:extLst>
              <a:ext uri="{FF2B5EF4-FFF2-40B4-BE49-F238E27FC236}">
                <a16:creationId xmlns:a16="http://schemas.microsoft.com/office/drawing/2014/main" id="{06972ABB-E4BD-114D-AADA-B7F2F469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95775"/>
              </p:ext>
            </p:extLst>
          </p:nvPr>
        </p:nvGraphicFramePr>
        <p:xfrm>
          <a:off x="889000" y="2493371"/>
          <a:ext cx="7366000" cy="101600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s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exp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frac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onaco" charset="0"/>
                        <a:cs typeface="Monaco" charset="0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8-bits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23-bits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Group 29">
            <a:extLst>
              <a:ext uri="{FF2B5EF4-FFF2-40B4-BE49-F238E27FC236}">
                <a16:creationId xmlns:a16="http://schemas.microsoft.com/office/drawing/2014/main" id="{66CDD9CA-0486-454A-B37E-9FC68FB5C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816383"/>
              </p:ext>
            </p:extLst>
          </p:nvPr>
        </p:nvGraphicFramePr>
        <p:xfrm>
          <a:off x="879978" y="3492661"/>
          <a:ext cx="7366000" cy="101600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s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exp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frac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onaco" charset="0"/>
                        <a:cs typeface="Monaco" charset="0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11-bits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52-bits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D4072BB3-094C-1A4A-A957-0CCC1047CF67}"/>
              </a:ext>
            </a:extLst>
          </p:cNvPr>
          <p:cNvSpPr/>
          <p:nvPr/>
        </p:nvSpPr>
        <p:spPr>
          <a:xfrm>
            <a:off x="4020373" y="576697"/>
            <a:ext cx="154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(–1)</a:t>
            </a:r>
            <a:r>
              <a:rPr lang="en-US" sz="2400" baseline="32000" dirty="0"/>
              <a:t>s</a:t>
            </a:r>
            <a:r>
              <a:rPr lang="en-US" sz="2400" dirty="0"/>
              <a:t> </a:t>
            </a:r>
            <a:r>
              <a:rPr lang="en-US" sz="2400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M</a:t>
            </a:r>
            <a:r>
              <a:rPr lang="en-US" sz="2400" dirty="0"/>
              <a:t>  2</a:t>
            </a:r>
            <a:r>
              <a:rPr lang="en-US" sz="2400" baseline="32000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E</a:t>
            </a:r>
            <a:endParaRPr lang="en-US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F105A6-282B-8D43-92FD-F22E3F56DD11}"/>
              </a:ext>
            </a:extLst>
          </p:cNvPr>
          <p:cNvSpPr/>
          <p:nvPr/>
        </p:nvSpPr>
        <p:spPr>
          <a:xfrm>
            <a:off x="1603375" y="5303392"/>
            <a:ext cx="2129109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v = (–1)</a:t>
            </a:r>
            <a:r>
              <a:rPr lang="en-US" sz="2400" baseline="32000" dirty="0"/>
              <a:t>s</a:t>
            </a:r>
            <a:r>
              <a:rPr lang="en-US" sz="2400" dirty="0"/>
              <a:t> </a:t>
            </a:r>
            <a:r>
              <a:rPr lang="en-US" sz="2400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M</a:t>
            </a:r>
            <a:r>
              <a:rPr lang="en-US" sz="2400" dirty="0"/>
              <a:t> 2</a:t>
            </a:r>
            <a:r>
              <a:rPr lang="en-US" sz="2400" baseline="32000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E</a:t>
            </a:r>
          </a:p>
          <a:p>
            <a:r>
              <a:rPr lang="en-US" sz="2400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E</a:t>
            </a:r>
            <a:r>
              <a:rPr lang="en-US" sz="2400" dirty="0"/>
              <a:t>  =  </a:t>
            </a:r>
            <a:r>
              <a:rPr lang="en-US" sz="2400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Exp</a:t>
            </a:r>
            <a:r>
              <a:rPr lang="en-US" sz="2400" dirty="0"/>
              <a:t> – </a:t>
            </a:r>
            <a:r>
              <a:rPr lang="en-US" sz="2400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Bias</a:t>
            </a:r>
          </a:p>
          <a:p>
            <a:r>
              <a:rPr lang="en-US" sz="2400" dirty="0"/>
              <a:t>M = 1.frac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22B9C5-576D-AD4A-B7D7-C9884A84C409}"/>
              </a:ext>
            </a:extLst>
          </p:cNvPr>
          <p:cNvSpPr/>
          <p:nvPr/>
        </p:nvSpPr>
        <p:spPr>
          <a:xfrm>
            <a:off x="4728078" y="5318696"/>
            <a:ext cx="2067664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v = (–1)</a:t>
            </a:r>
            <a:r>
              <a:rPr lang="en-US" sz="2400" baseline="32000" dirty="0"/>
              <a:t>s</a:t>
            </a:r>
            <a:r>
              <a:rPr lang="en-US" sz="2400" dirty="0"/>
              <a:t> </a:t>
            </a:r>
            <a:r>
              <a:rPr lang="en-US" sz="2400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M</a:t>
            </a:r>
            <a:r>
              <a:rPr lang="en-US" sz="2400" dirty="0"/>
              <a:t> 2</a:t>
            </a:r>
            <a:r>
              <a:rPr lang="en-US" sz="2400" baseline="32000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E</a:t>
            </a:r>
          </a:p>
          <a:p>
            <a:r>
              <a:rPr lang="en-US" sz="2400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E</a:t>
            </a:r>
            <a:r>
              <a:rPr lang="en-US" sz="2400" dirty="0"/>
              <a:t>  =  </a:t>
            </a:r>
            <a:r>
              <a:rPr lang="en-US" sz="2400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1</a:t>
            </a:r>
            <a:r>
              <a:rPr lang="en-US" sz="2400" dirty="0"/>
              <a:t> – </a:t>
            </a:r>
            <a:r>
              <a:rPr lang="en-US" sz="2400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Bias</a:t>
            </a:r>
          </a:p>
          <a:p>
            <a:r>
              <a:rPr lang="en-US" sz="2400" dirty="0">
                <a:latin typeface="Calibri Bold Italic" charset="0"/>
                <a:sym typeface="Calibri Bold Italic" charset="0"/>
              </a:rPr>
              <a:t>M = 0.frac</a:t>
            </a:r>
            <a:endParaRPr lang="en-US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1C8C-E06C-F04B-ADD8-E8A0F1CDC5A6}"/>
              </a:ext>
            </a:extLst>
          </p:cNvPr>
          <p:cNvSpPr/>
          <p:nvPr/>
        </p:nvSpPr>
        <p:spPr>
          <a:xfrm>
            <a:off x="6270069" y="580658"/>
            <a:ext cx="1882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Bias</a:t>
            </a:r>
            <a:r>
              <a:rPr lang="en-US" sz="2400" dirty="0"/>
              <a:t> = 2</a:t>
            </a:r>
            <a:r>
              <a:rPr lang="en-US" sz="2400" baseline="32000" dirty="0"/>
              <a:t>k-1</a:t>
            </a:r>
            <a:r>
              <a:rPr lang="en-US" sz="2400" dirty="0"/>
              <a:t> - 1</a:t>
            </a:r>
          </a:p>
        </p:txBody>
      </p:sp>
    </p:spTree>
    <p:extLst>
      <p:ext uri="{BB962C8B-B14F-4D97-AF65-F5344CB8AC3E}">
        <p14:creationId xmlns:p14="http://schemas.microsoft.com/office/powerpoint/2010/main" val="294491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内容概要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数据表示的需求</a:t>
            </a:r>
            <a:endParaRPr lang="en-US" altLang="zh-CN" dirty="0"/>
          </a:p>
          <a:p>
            <a:r>
              <a:rPr lang="zh-CN" altLang="en-US" dirty="0"/>
              <a:t>逻辑型数据表示</a:t>
            </a:r>
            <a:endParaRPr lang="en-US" altLang="zh-CN" dirty="0"/>
          </a:p>
          <a:p>
            <a:r>
              <a:rPr lang="zh-CN" altLang="en-US" dirty="0"/>
              <a:t>字符的表示</a:t>
            </a:r>
            <a:endParaRPr lang="en-US" altLang="zh-CN" dirty="0"/>
          </a:p>
          <a:p>
            <a:r>
              <a:rPr lang="zh-CN" altLang="en-US"/>
              <a:t>整数与浮点数</a:t>
            </a:r>
            <a:endParaRPr lang="en-US" altLang="zh-CN" dirty="0"/>
          </a:p>
          <a:p>
            <a:r>
              <a:rPr lang="zh-CN" altLang="en-US" dirty="0"/>
              <a:t>检错纠错码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70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浮点数算数运算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浮点数加减法运算</a:t>
            </a:r>
            <a:endParaRPr lang="en-US" altLang="zh-CN" dirty="0"/>
          </a:p>
          <a:p>
            <a:r>
              <a:rPr lang="en-US" altLang="zh-CN" dirty="0"/>
              <a:t>X=M</a:t>
            </a:r>
            <a:r>
              <a:rPr lang="en-US" altLang="zh-CN" baseline="-25000" dirty="0"/>
              <a:t>x</a:t>
            </a:r>
            <a:r>
              <a:rPr lang="en-US" altLang="zh-CN" dirty="0"/>
              <a:t>×2</a:t>
            </a:r>
            <a:r>
              <a:rPr lang="en-US" altLang="zh-CN" baseline="30000" dirty="0"/>
              <a:t>Ex  </a:t>
            </a:r>
            <a:r>
              <a:rPr lang="en-US" altLang="zh-CN" dirty="0"/>
              <a:t>,  Y=M</a:t>
            </a:r>
            <a:r>
              <a:rPr lang="en-US" altLang="zh-CN" baseline="-25000" dirty="0"/>
              <a:t>Y</a:t>
            </a:r>
            <a:r>
              <a:rPr lang="en-US" altLang="zh-CN" dirty="0"/>
              <a:t>×2</a:t>
            </a:r>
            <a:r>
              <a:rPr lang="en-US" altLang="zh-CN" baseline="30000" dirty="0"/>
              <a:t>Ey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）对阶操作，</a:t>
            </a:r>
            <a:r>
              <a:rPr lang="zh-CN" altLang="mr-IN" dirty="0"/>
              <a:t>求阶差：</a:t>
            </a:r>
            <a:r>
              <a:rPr lang="zh-CN" altLang="en-US" dirty="0"/>
              <a:t>𝞓</a:t>
            </a:r>
            <a:r>
              <a:rPr lang="mr-IN" altLang="zh-CN" dirty="0" err="1"/>
              <a:t>E</a:t>
            </a:r>
            <a:r>
              <a:rPr lang="mr-IN" altLang="zh-CN" dirty="0"/>
              <a:t>=</a:t>
            </a:r>
            <a:r>
              <a:rPr lang="en-US" altLang="zh-CN" dirty="0"/>
              <a:t>E</a:t>
            </a:r>
            <a:r>
              <a:rPr lang="mr-IN" altLang="zh-CN" baseline="-25000" dirty="0"/>
              <a:t>X</a:t>
            </a:r>
            <a:r>
              <a:rPr lang="mr-IN" altLang="zh-CN" dirty="0"/>
              <a:t> -</a:t>
            </a:r>
            <a:r>
              <a:rPr lang="en-US" altLang="zh-CN" dirty="0"/>
              <a:t>E</a:t>
            </a:r>
            <a:r>
              <a:rPr lang="mr-IN" altLang="zh-CN" baseline="-25000" dirty="0" err="1"/>
              <a:t>Y</a:t>
            </a:r>
            <a:r>
              <a:rPr lang="zh-CN" altLang="mr-IN" dirty="0"/>
              <a:t>，</a:t>
            </a:r>
          </a:p>
          <a:p>
            <a:r>
              <a:rPr lang="zh-CN" altLang="en-US" dirty="0"/>
              <a:t>使阶码小的数的尾数右移</a:t>
            </a:r>
            <a:r>
              <a:rPr lang="en-US" altLang="zh-CN" dirty="0"/>
              <a:t>|</a:t>
            </a:r>
            <a:r>
              <a:rPr lang="zh-CN" altLang="en-US" dirty="0"/>
              <a:t>𝞓</a:t>
            </a:r>
            <a:r>
              <a:rPr lang="mr-IN" altLang="zh-CN" dirty="0" err="1"/>
              <a:t>E</a:t>
            </a:r>
            <a:r>
              <a:rPr lang="zh-CN" altLang="en-US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位</a:t>
            </a:r>
          </a:p>
          <a:p>
            <a:r>
              <a:rPr lang="zh-CN" altLang="en-US" dirty="0"/>
              <a:t>其阶码取大的阶码值；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）尾数加减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）规格化处理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）舍入操作，可能带来又一次规格化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）判结果的正确性，即检查阶码上下溢出</a:t>
            </a:r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467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浮点数加运算举例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X=2</a:t>
            </a:r>
            <a:r>
              <a:rPr lang="fi-FI" baseline="30000" dirty="0"/>
              <a:t>+010</a:t>
            </a:r>
            <a:r>
              <a:rPr lang="fi-FI" dirty="0"/>
              <a:t>×0.1101111，Y=2</a:t>
            </a:r>
            <a:r>
              <a:rPr lang="fi-FI" baseline="30000" dirty="0"/>
              <a:t>+100</a:t>
            </a:r>
            <a:r>
              <a:rPr lang="fi-FI" dirty="0"/>
              <a:t>×(-0.1010110)</a:t>
            </a:r>
          </a:p>
          <a:p>
            <a:r>
              <a:rPr lang="zh-CN" altLang="en-US" dirty="0"/>
              <a:t>写出</a:t>
            </a:r>
            <a:r>
              <a:rPr lang="en-US" altLang="zh-CN" dirty="0"/>
              <a:t>X</a:t>
            </a:r>
            <a:r>
              <a:rPr lang="zh-CN" altLang="en-US" dirty="0"/>
              <a:t>、</a:t>
            </a:r>
            <a:r>
              <a:rPr lang="en-US" altLang="zh-CN" dirty="0"/>
              <a:t>Y</a:t>
            </a:r>
            <a:r>
              <a:rPr lang="zh-CN" altLang="en-US" dirty="0"/>
              <a:t>的正确的浮点数表示：</a:t>
            </a: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阶码用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4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位移码    </a:t>
            </a:r>
            <a:r>
              <a:rPr lang="zh-CN" altLang="en-US" dirty="0"/>
              <a:t>尾数用</a:t>
            </a:r>
            <a:r>
              <a:rPr lang="en-US" altLang="zh-CN" dirty="0"/>
              <a:t>8 </a:t>
            </a:r>
            <a:r>
              <a:rPr lang="zh-CN" altLang="en-US" dirty="0"/>
              <a:t>位原码</a:t>
            </a: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（含符号位）     </a:t>
            </a:r>
            <a:r>
              <a:rPr lang="zh-CN" altLang="en-US" dirty="0"/>
              <a:t>（含符号位）</a:t>
            </a:r>
          </a:p>
          <a:p>
            <a:r>
              <a:rPr lang="cs-CZ" dirty="0"/>
              <a:t>[X]</a:t>
            </a:r>
            <a:r>
              <a:rPr lang="cs-CZ" baseline="-25000" dirty="0" err="1"/>
              <a:t>浮</a:t>
            </a:r>
            <a:r>
              <a:rPr lang="cs-CZ" dirty="0"/>
              <a:t>= 0</a:t>
            </a:r>
            <a:r>
              <a:rPr lang="zh-CN" altLang="en-US" dirty="0"/>
              <a:t> </a:t>
            </a:r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010</a:t>
            </a:r>
            <a:r>
              <a:rPr lang="zh-CN" altLang="en-US" dirty="0"/>
              <a:t> </a:t>
            </a:r>
            <a:r>
              <a:rPr lang="cs-CZ" dirty="0"/>
              <a:t>1101111</a:t>
            </a:r>
          </a:p>
          <a:p>
            <a:r>
              <a:rPr lang="cs-CZ" dirty="0"/>
              <a:t>[</a:t>
            </a:r>
            <a:r>
              <a:rPr lang="cs-CZ" dirty="0" err="1"/>
              <a:t>Y</a:t>
            </a:r>
            <a:r>
              <a:rPr lang="cs-CZ" dirty="0"/>
              <a:t>]</a:t>
            </a:r>
            <a:r>
              <a:rPr lang="cs-CZ" baseline="-25000" dirty="0" err="1"/>
              <a:t>浮</a:t>
            </a:r>
            <a:r>
              <a:rPr lang="cs-CZ" dirty="0"/>
              <a:t>= 1</a:t>
            </a:r>
            <a:r>
              <a:rPr lang="zh-CN" altLang="en-US" dirty="0"/>
              <a:t> </a:t>
            </a:r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zh-CN" altLang="en-US" dirty="0"/>
              <a:t> </a:t>
            </a:r>
            <a:r>
              <a:rPr lang="cs-CZ" dirty="0"/>
              <a:t>1010110</a:t>
            </a:r>
          </a:p>
          <a:p>
            <a:r>
              <a:rPr lang="zh-CN" altLang="en-US" dirty="0"/>
              <a:t>为运算方便，尾数的符号位写在数值位之前：</a:t>
            </a:r>
            <a:endParaRPr lang="en-US" altLang="zh-CN" dirty="0"/>
          </a:p>
          <a:p>
            <a:r>
              <a:rPr lang="fi-FI" altLang="zh-CN" dirty="0"/>
              <a:t>[X]</a:t>
            </a:r>
            <a:r>
              <a:rPr lang="zh-CN" altLang="fi-FI" baseline="-25000" dirty="0"/>
              <a:t>浮</a:t>
            </a:r>
            <a:r>
              <a:rPr lang="fi-FI" altLang="zh-CN" dirty="0"/>
              <a:t>=</a:t>
            </a:r>
            <a:r>
              <a:rPr lang="zh-CN" altLang="en-US" dirty="0"/>
              <a:t> </a:t>
            </a:r>
            <a:r>
              <a:rPr lang="fi-FI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i-FI" altLang="zh-CN" dirty="0">
                <a:solidFill>
                  <a:schemeClr val="accent6">
                    <a:lumMod val="75000"/>
                  </a:schemeClr>
                </a:solidFill>
              </a:rPr>
              <a:t>010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fi-FI" altLang="zh-CN" dirty="0"/>
              <a:t>0 1101111</a:t>
            </a:r>
          </a:p>
          <a:p>
            <a:r>
              <a:rPr lang="fi-FI" altLang="zh-CN" dirty="0"/>
              <a:t>[Y]</a:t>
            </a:r>
            <a:r>
              <a:rPr lang="zh-CN" altLang="fi-FI" baseline="-25000" dirty="0"/>
              <a:t>浮</a:t>
            </a:r>
            <a:r>
              <a:rPr lang="fi-FI" altLang="zh-CN" dirty="0"/>
              <a:t>= </a:t>
            </a:r>
            <a:r>
              <a:rPr lang="fi-FI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i-FI" altLang="zh-CN" dirty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fi-FI" altLang="zh-CN" dirty="0"/>
              <a:t>1 1010110 </a:t>
            </a:r>
          </a:p>
          <a:p>
            <a:endParaRPr lang="zh-CN" altLang="en-US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740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浮点数加运算举例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X=2</a:t>
            </a:r>
            <a:r>
              <a:rPr lang="fi-FI" baseline="30000" dirty="0"/>
              <a:t>+010</a:t>
            </a:r>
            <a:r>
              <a:rPr lang="fi-FI" dirty="0"/>
              <a:t>×0.1101100，Y=2</a:t>
            </a:r>
            <a:r>
              <a:rPr lang="fi-FI" baseline="30000" dirty="0"/>
              <a:t>+100</a:t>
            </a:r>
            <a:r>
              <a:rPr lang="fi-FI" dirty="0"/>
              <a:t>×(-0.1010110)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）计算阶差（移码计算）：</a:t>
            </a:r>
          </a:p>
          <a:p>
            <a:r>
              <a:rPr lang="zh-CN" altLang="en-US" dirty="0"/>
              <a:t>𝞓</a:t>
            </a:r>
            <a:r>
              <a:rPr lang="mr-IN" dirty="0" err="1"/>
              <a:t>E</a:t>
            </a:r>
            <a:r>
              <a:rPr lang="mr-IN" dirty="0"/>
              <a:t>=E</a:t>
            </a:r>
            <a:r>
              <a:rPr lang="mr-IN" baseline="-25000" dirty="0"/>
              <a:t>X</a:t>
            </a:r>
            <a:r>
              <a:rPr lang="mr-IN" dirty="0"/>
              <a:t> -E</a:t>
            </a:r>
            <a:r>
              <a:rPr lang="mr-IN" baseline="-25000" dirty="0"/>
              <a:t>Y</a:t>
            </a:r>
            <a:r>
              <a:rPr lang="mr-IN" dirty="0"/>
              <a:t>= E</a:t>
            </a:r>
            <a:r>
              <a:rPr lang="mr-IN" baseline="-25000" dirty="0"/>
              <a:t>X</a:t>
            </a:r>
            <a:r>
              <a:rPr lang="mr-IN" dirty="0"/>
              <a:t> +(-E</a:t>
            </a:r>
            <a:r>
              <a:rPr lang="mr-IN" baseline="-25000" dirty="0"/>
              <a:t>Y</a:t>
            </a:r>
            <a:r>
              <a:rPr lang="mr-IN" dirty="0"/>
              <a:t>)= 1 010 + 0 100 = 0 110</a:t>
            </a:r>
          </a:p>
          <a:p>
            <a:r>
              <a:rPr lang="zh-CN" altLang="en-US" dirty="0"/>
              <a:t>注意：阶码计算结果的符号位在此变了一次反，为</a:t>
            </a:r>
            <a:r>
              <a:rPr lang="en-US" altLang="zh-CN" dirty="0"/>
              <a:t>-2 </a:t>
            </a:r>
            <a:r>
              <a:rPr lang="zh-CN" altLang="en-US" dirty="0"/>
              <a:t>的移码，是</a:t>
            </a:r>
            <a:r>
              <a:rPr lang="en-US" altLang="zh-CN" dirty="0"/>
              <a:t>X</a:t>
            </a:r>
            <a:r>
              <a:rPr lang="zh-CN" altLang="en-US" dirty="0"/>
              <a:t>的阶码值小，使其取</a:t>
            </a:r>
            <a:r>
              <a:rPr lang="en-US" altLang="zh-CN" dirty="0"/>
              <a:t>Y </a:t>
            </a:r>
            <a:r>
              <a:rPr lang="zh-CN" altLang="en-US" dirty="0"/>
              <a:t>的阶码值</a:t>
            </a:r>
            <a:r>
              <a:rPr lang="en-US" altLang="zh-CN" dirty="0"/>
              <a:t>1100 (</a:t>
            </a:r>
            <a:r>
              <a:rPr lang="zh-CN" altLang="en-US" dirty="0"/>
              <a:t>即</a:t>
            </a:r>
            <a:r>
              <a:rPr lang="en-US" altLang="zh-CN" dirty="0"/>
              <a:t>+4);</a:t>
            </a:r>
            <a:r>
              <a:rPr lang="zh-CN" altLang="en-US" dirty="0"/>
              <a:t>因此，相应地修改</a:t>
            </a:r>
            <a:r>
              <a:rPr lang="en-US" altLang="zh-CN" dirty="0"/>
              <a:t>[M</a:t>
            </a:r>
            <a:r>
              <a:rPr lang="en-US" altLang="zh-CN" baseline="-25000" dirty="0"/>
              <a:t>X</a:t>
            </a:r>
            <a:r>
              <a:rPr lang="en-US" altLang="zh-CN" dirty="0"/>
              <a:t>]</a:t>
            </a:r>
            <a:r>
              <a:rPr lang="zh-CN" altLang="en-US" baseline="-25000" dirty="0"/>
              <a:t>原</a:t>
            </a:r>
            <a:r>
              <a:rPr lang="en-US" altLang="zh-CN" dirty="0"/>
              <a:t>=0 0011011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00</a:t>
            </a:r>
            <a:r>
              <a:rPr lang="zh-CN" altLang="en-US" dirty="0"/>
              <a:t>（即右移</a:t>
            </a:r>
            <a:r>
              <a:rPr lang="en-US" altLang="zh-CN" dirty="0"/>
              <a:t>2 </a:t>
            </a:r>
            <a:r>
              <a:rPr lang="zh-CN" altLang="en-US" dirty="0"/>
              <a:t>位）（右移出的</a:t>
            </a:r>
            <a:r>
              <a:rPr lang="en-US" altLang="zh-CN" dirty="0"/>
              <a:t>00</a:t>
            </a:r>
            <a:r>
              <a:rPr lang="zh-CN" altLang="en-US" dirty="0"/>
              <a:t>被保存到保护位中）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）尾数求和：此处是原码加法，符号不相同，绝对值大的减小的，结果符号取决于绝对值大的数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5238750"/>
            <a:ext cx="2616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54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浮点数加运算举例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）规格化处理：</a:t>
            </a:r>
          </a:p>
          <a:p>
            <a:r>
              <a:rPr lang="zh-CN" altLang="en-US" dirty="0"/>
              <a:t>相加结果</a:t>
            </a:r>
            <a:r>
              <a:rPr lang="en-US" altLang="zh-CN" dirty="0"/>
              <a:t>,</a:t>
            </a:r>
            <a:r>
              <a:rPr lang="zh-CN" altLang="en-US" dirty="0"/>
              <a:t>数值的最高位为</a:t>
            </a:r>
            <a:r>
              <a:rPr lang="en-US" altLang="zh-CN" dirty="0"/>
              <a:t>0,</a:t>
            </a:r>
            <a:r>
              <a:rPr lang="zh-CN" altLang="en-US" dirty="0"/>
              <a:t>应执行</a:t>
            </a:r>
            <a:r>
              <a:rPr lang="en-US" altLang="zh-CN" dirty="0"/>
              <a:t>1 </a:t>
            </a:r>
            <a:r>
              <a:rPr lang="zh-CN" altLang="en-US" dirty="0"/>
              <a:t>次左移操作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故得</a:t>
            </a:r>
            <a:r>
              <a:rPr lang="en-US" altLang="zh-CN" dirty="0"/>
              <a:t>[M</a:t>
            </a:r>
            <a:r>
              <a:rPr lang="en-US" altLang="zh-CN" baseline="-25000" dirty="0"/>
              <a:t>X+Y</a:t>
            </a:r>
            <a:r>
              <a:rPr lang="en-US" altLang="zh-CN" dirty="0"/>
              <a:t>]</a:t>
            </a:r>
            <a:r>
              <a:rPr lang="zh-CN" altLang="en-US" baseline="-25000" dirty="0"/>
              <a:t>原</a:t>
            </a:r>
            <a:r>
              <a:rPr lang="en-US" altLang="zh-CN" dirty="0"/>
              <a:t>= 1 1110110, </a:t>
            </a:r>
            <a:r>
              <a:rPr lang="zh-CN" altLang="en-US" dirty="0"/>
              <a:t>阶码减</a:t>
            </a:r>
            <a:r>
              <a:rPr lang="en-US" altLang="zh-CN" dirty="0"/>
              <a:t>1</a:t>
            </a:r>
            <a:r>
              <a:rPr lang="zh-CN" altLang="en-US" dirty="0"/>
              <a:t>得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1 011 </a:t>
            </a:r>
            <a:r>
              <a:rPr lang="en-US" altLang="zh-CN" dirty="0"/>
              <a:t>(</a:t>
            </a:r>
            <a:r>
              <a:rPr lang="zh-CN" altLang="en-US" dirty="0"/>
              <a:t>为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+3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）舍入处理</a:t>
            </a:r>
            <a:r>
              <a:rPr lang="en-US" altLang="zh-CN" dirty="0"/>
              <a:t>: </a:t>
            </a:r>
            <a:r>
              <a:rPr lang="zh-CN" altLang="en-US" dirty="0"/>
              <a:t>舍入位是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zh-CN" altLang="en-US" dirty="0"/>
              <a:t>，按</a:t>
            </a:r>
            <a:r>
              <a:rPr lang="en-US" altLang="zh-CN" dirty="0"/>
              <a:t>0</a:t>
            </a:r>
            <a:r>
              <a:rPr lang="zh-CN" altLang="en-US" dirty="0"/>
              <a:t>舍</a:t>
            </a:r>
            <a:r>
              <a:rPr lang="en-US" altLang="zh-CN" dirty="0"/>
              <a:t>1</a:t>
            </a:r>
            <a:r>
              <a:rPr lang="zh-CN" altLang="en-US" dirty="0"/>
              <a:t>入规则，得到最终结果：</a:t>
            </a:r>
            <a:r>
              <a:rPr lang="en-US" altLang="zh-CN" dirty="0"/>
              <a:t>1 1110110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）检查溢出否：和的阶码为</a:t>
            </a:r>
            <a:r>
              <a:rPr lang="en-US" altLang="zh-CN" dirty="0"/>
              <a:t>1011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不溢出</a:t>
            </a:r>
          </a:p>
          <a:p>
            <a:r>
              <a:rPr lang="zh-CN" altLang="en-US" dirty="0"/>
              <a:t>计算后的</a:t>
            </a:r>
            <a:r>
              <a:rPr lang="en-US" altLang="zh-CN" dirty="0"/>
              <a:t>[X</a:t>
            </a:r>
            <a:r>
              <a:rPr lang="zh-CN" altLang="en-US" dirty="0"/>
              <a:t>＋</a:t>
            </a:r>
            <a:r>
              <a:rPr lang="en-US" altLang="zh-CN" dirty="0"/>
              <a:t>Y]</a:t>
            </a:r>
            <a:r>
              <a:rPr lang="zh-CN" altLang="en-US" baseline="-25000" dirty="0"/>
              <a:t>浮</a:t>
            </a:r>
            <a:r>
              <a:rPr lang="en-US" altLang="zh-CN" dirty="0"/>
              <a:t>= 1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1011</a:t>
            </a:r>
            <a:r>
              <a:rPr lang="zh-CN" altLang="en-US" dirty="0"/>
              <a:t> </a:t>
            </a:r>
            <a:r>
              <a:rPr lang="en-US" altLang="zh-CN" dirty="0"/>
              <a:t>1110110 </a:t>
            </a:r>
          </a:p>
          <a:p>
            <a:r>
              <a:rPr lang="zh-CN" altLang="en-US" dirty="0"/>
              <a:t>即数的实际值为：</a:t>
            </a:r>
            <a:r>
              <a:rPr lang="en-US" altLang="zh-CN" dirty="0"/>
              <a:t>2</a:t>
            </a:r>
            <a:r>
              <a:rPr lang="en-US" altLang="zh-CN" baseline="30000" dirty="0"/>
              <a:t>3</a:t>
            </a:r>
            <a:r>
              <a:rPr lang="en-US" altLang="zh-CN" dirty="0"/>
              <a:t>×(-0.1110110)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浮点数乘除法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算法：</a:t>
            </a:r>
            <a:endParaRPr lang="en-US" altLang="zh-CN" dirty="0"/>
          </a:p>
          <a:p>
            <a:r>
              <a:rPr lang="zh-CN" altLang="en-US" dirty="0"/>
              <a:t>阶码加减：乘法：</a:t>
            </a:r>
            <a:r>
              <a:rPr lang="en-US" altLang="zh-CN" dirty="0" err="1"/>
              <a:t>Ex+Ey</a:t>
            </a:r>
            <a:r>
              <a:rPr lang="zh-CN" altLang="en-US" dirty="0"/>
              <a:t>，除法</a:t>
            </a:r>
            <a:r>
              <a:rPr lang="en-US" altLang="zh-CN" dirty="0"/>
              <a:t>Ex-</a:t>
            </a:r>
            <a:r>
              <a:rPr lang="en-US" altLang="zh-CN" dirty="0" err="1"/>
              <a:t>Ey</a:t>
            </a:r>
            <a:endParaRPr lang="en-US" altLang="zh-CN" dirty="0"/>
          </a:p>
          <a:p>
            <a:r>
              <a:rPr lang="zh-CN" altLang="en-US" dirty="0"/>
              <a:t>对尾数进行乘除法，求得结果</a:t>
            </a:r>
            <a:endParaRPr lang="en-US" altLang="zh-CN" dirty="0"/>
          </a:p>
          <a:p>
            <a:r>
              <a:rPr lang="zh-CN" altLang="en-US" dirty="0"/>
              <a:t>规格化</a:t>
            </a:r>
            <a:endParaRPr lang="en-US" altLang="zh-CN" dirty="0"/>
          </a:p>
          <a:p>
            <a:r>
              <a:rPr lang="zh-CN" altLang="en-US" dirty="0"/>
              <a:t>舍入，可能再次进行规格化</a:t>
            </a:r>
            <a:endParaRPr lang="en-US" altLang="zh-CN" dirty="0"/>
          </a:p>
          <a:p>
            <a:r>
              <a:rPr lang="zh-CN" altLang="en-US" dirty="0"/>
              <a:t>进行溢出检查（阶码）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301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浮点数运算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浮点数的加减法</a:t>
            </a:r>
            <a:endParaRPr lang="en-US" altLang="zh-CN" dirty="0"/>
          </a:p>
          <a:p>
            <a:pPr lvl="1"/>
            <a:r>
              <a:rPr lang="zh-CN" altLang="en-US" dirty="0"/>
              <a:t>移码的减法运算</a:t>
            </a:r>
            <a:endParaRPr lang="en-US" altLang="zh-CN" dirty="0"/>
          </a:p>
          <a:p>
            <a:pPr lvl="1"/>
            <a:r>
              <a:rPr lang="zh-CN" altLang="en-US" dirty="0"/>
              <a:t>无符号数运算</a:t>
            </a:r>
            <a:endParaRPr lang="en-US" altLang="zh-CN" dirty="0"/>
          </a:p>
          <a:p>
            <a:r>
              <a:rPr lang="zh-CN" altLang="en-US" dirty="0"/>
              <a:t>浮点数的乘除法</a:t>
            </a:r>
            <a:endParaRPr lang="en-US" altLang="zh-CN" dirty="0"/>
          </a:p>
          <a:p>
            <a:pPr lvl="1"/>
            <a:r>
              <a:rPr lang="zh-CN" altLang="en-US" dirty="0"/>
              <a:t>移码的加减运算（注意溢出）</a:t>
            </a:r>
            <a:endParaRPr lang="en-US" altLang="zh-CN" dirty="0"/>
          </a:p>
          <a:p>
            <a:r>
              <a:rPr lang="zh-CN" altLang="en-US" dirty="0"/>
              <a:t>浮点数尾数运算</a:t>
            </a:r>
            <a:endParaRPr lang="en-US" altLang="zh-CN" dirty="0"/>
          </a:p>
          <a:p>
            <a:pPr lvl="1"/>
            <a:r>
              <a:rPr lang="zh-CN" altLang="en-US" dirty="0"/>
              <a:t>原码运算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08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浮点运算的特点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浮点数的加法不满足结合律</a:t>
            </a:r>
            <a:endParaRPr lang="en-US" altLang="zh-CN" dirty="0"/>
          </a:p>
          <a:p>
            <a:pPr lvl="1"/>
            <a:r>
              <a:rPr lang="mr-IN" dirty="0" err="1"/>
              <a:t>x</a:t>
            </a:r>
            <a:r>
              <a:rPr lang="mr-IN" dirty="0"/>
              <a:t> = –1.5 </a:t>
            </a:r>
            <a:r>
              <a:rPr lang="mr-IN" dirty="0" err="1"/>
              <a:t>x</a:t>
            </a:r>
            <a:r>
              <a:rPr lang="mr-IN" dirty="0"/>
              <a:t> 10</a:t>
            </a:r>
            <a:r>
              <a:rPr lang="mr-IN" baseline="30000" dirty="0"/>
              <a:t>38</a:t>
            </a:r>
            <a:r>
              <a:rPr lang="mr-IN" dirty="0"/>
              <a:t>, </a:t>
            </a:r>
            <a:r>
              <a:rPr lang="mr-IN" dirty="0" err="1"/>
              <a:t>y</a:t>
            </a:r>
            <a:r>
              <a:rPr lang="mr-IN" dirty="0"/>
              <a:t> = 1.5 </a:t>
            </a:r>
            <a:r>
              <a:rPr lang="mr-IN" dirty="0" err="1"/>
              <a:t>x</a:t>
            </a:r>
            <a:r>
              <a:rPr lang="mr-IN" dirty="0"/>
              <a:t> 10</a:t>
            </a:r>
            <a:r>
              <a:rPr lang="mr-IN" baseline="30000" dirty="0"/>
              <a:t>38</a:t>
            </a:r>
            <a:r>
              <a:rPr lang="mr-IN" dirty="0"/>
              <a:t>, </a:t>
            </a:r>
            <a:r>
              <a:rPr lang="mr-IN" dirty="0" err="1"/>
              <a:t>and</a:t>
            </a:r>
            <a:r>
              <a:rPr lang="mr-IN" dirty="0"/>
              <a:t> </a:t>
            </a:r>
            <a:r>
              <a:rPr lang="mr-IN" dirty="0" err="1"/>
              <a:t>z</a:t>
            </a:r>
            <a:r>
              <a:rPr lang="mr-IN" dirty="0"/>
              <a:t> = 1.0</a:t>
            </a:r>
          </a:p>
          <a:p>
            <a:pPr lvl="1"/>
            <a:r>
              <a:rPr lang="mr-IN" dirty="0" err="1"/>
              <a:t>x</a:t>
            </a:r>
            <a:r>
              <a:rPr lang="mr-IN" dirty="0"/>
              <a:t> + (</a:t>
            </a:r>
            <a:r>
              <a:rPr lang="mr-IN" dirty="0" err="1"/>
              <a:t>y</a:t>
            </a:r>
            <a:r>
              <a:rPr lang="mr-IN" dirty="0"/>
              <a:t> + </a:t>
            </a:r>
            <a:r>
              <a:rPr lang="mr-IN" dirty="0" err="1"/>
              <a:t>z</a:t>
            </a:r>
            <a:r>
              <a:rPr lang="mr-IN" dirty="0"/>
              <a:t>) = –1.5x10</a:t>
            </a:r>
            <a:r>
              <a:rPr lang="mr-IN" baseline="30000" dirty="0"/>
              <a:t>38</a:t>
            </a:r>
            <a:r>
              <a:rPr lang="mr-IN" dirty="0"/>
              <a:t>+ (1.5x10</a:t>
            </a:r>
            <a:r>
              <a:rPr lang="mr-IN" baseline="30000" dirty="0"/>
              <a:t>38</a:t>
            </a:r>
            <a:r>
              <a:rPr lang="mr-IN" dirty="0"/>
              <a:t>+ 1.0)= –1.5x10</a:t>
            </a:r>
            <a:r>
              <a:rPr lang="mr-IN" baseline="30000" dirty="0"/>
              <a:t>38</a:t>
            </a:r>
            <a:r>
              <a:rPr lang="mr-IN" dirty="0"/>
              <a:t>+ (1.5x10</a:t>
            </a:r>
            <a:r>
              <a:rPr lang="mr-IN" baseline="30000" dirty="0"/>
              <a:t>38</a:t>
            </a:r>
            <a:r>
              <a:rPr lang="mr-IN" dirty="0"/>
              <a:t>) = 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</a:rPr>
              <a:t>0.0</a:t>
            </a:r>
          </a:p>
          <a:p>
            <a:pPr lvl="1"/>
            <a:r>
              <a:rPr lang="mr-IN" dirty="0"/>
              <a:t>(</a:t>
            </a:r>
            <a:r>
              <a:rPr lang="mr-IN" dirty="0" err="1"/>
              <a:t>x</a:t>
            </a:r>
            <a:r>
              <a:rPr lang="mr-IN" dirty="0"/>
              <a:t> + </a:t>
            </a:r>
            <a:r>
              <a:rPr lang="mr-IN" dirty="0" err="1"/>
              <a:t>y</a:t>
            </a:r>
            <a:r>
              <a:rPr lang="mr-IN" dirty="0"/>
              <a:t>) + </a:t>
            </a:r>
            <a:r>
              <a:rPr lang="mr-IN" dirty="0" err="1"/>
              <a:t>z</a:t>
            </a:r>
            <a:r>
              <a:rPr lang="mr-IN" dirty="0"/>
              <a:t>= (–1.5x10</a:t>
            </a:r>
            <a:r>
              <a:rPr lang="mr-IN" baseline="30000" dirty="0"/>
              <a:t>38</a:t>
            </a:r>
            <a:r>
              <a:rPr lang="mr-IN" dirty="0"/>
              <a:t>+ 1.5x10</a:t>
            </a:r>
            <a:r>
              <a:rPr lang="mr-IN" baseline="30000" dirty="0"/>
              <a:t>38</a:t>
            </a:r>
            <a:r>
              <a:rPr lang="mr-IN" dirty="0"/>
              <a:t>) + 1.0= (0.0) + 1</a:t>
            </a:r>
            <a:r>
              <a:rPr lang="en-US" altLang="zh-CN" dirty="0"/>
              <a:t>.</a:t>
            </a:r>
            <a:r>
              <a:rPr lang="mr-IN" dirty="0"/>
              <a:t>0 = 1.0</a:t>
            </a:r>
            <a:endParaRPr lang="en-US" dirty="0"/>
          </a:p>
          <a:p>
            <a:r>
              <a:rPr lang="zh-CN" altLang="en-US" dirty="0"/>
              <a:t>浮点数加法不可结合</a:t>
            </a:r>
            <a:endParaRPr lang="en-US" altLang="zh-CN" dirty="0"/>
          </a:p>
          <a:p>
            <a:r>
              <a:rPr lang="zh-CN" altLang="en-US" dirty="0"/>
              <a:t>浮点数的相等比较：小心！只是近似</a:t>
            </a:r>
            <a:endParaRPr lang="en-US" altLang="zh-CN" dirty="0"/>
          </a:p>
          <a:p>
            <a:r>
              <a:rPr lang="mr-IN" dirty="0" err="1"/>
              <a:t>for</a:t>
            </a:r>
            <a:r>
              <a:rPr lang="mr-IN" dirty="0"/>
              <a:t>(</a:t>
            </a:r>
            <a:r>
              <a:rPr lang="mr-IN" dirty="0" err="1"/>
              <a:t>i</a:t>
            </a:r>
            <a:r>
              <a:rPr lang="mr-IN" dirty="0"/>
              <a:t>=0;i!=10;i+=0.1)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10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浮点运算部件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27</a:t>
            </a:fld>
            <a:endParaRPr lang="zh-CN" altLang="en-US">
              <a:solidFill>
                <a:srgbClr val="1F497D"/>
              </a:solidFill>
            </a:endParaRPr>
          </a:p>
        </p:txBody>
      </p:sp>
      <p:grpSp>
        <p:nvGrpSpPr>
          <p:cNvPr id="5" name="Group 179"/>
          <p:cNvGrpSpPr>
            <a:grpSpLocks/>
          </p:cNvGrpSpPr>
          <p:nvPr/>
        </p:nvGrpSpPr>
        <p:grpSpPr bwMode="auto">
          <a:xfrm>
            <a:off x="1603375" y="1168276"/>
            <a:ext cx="6480175" cy="5162550"/>
            <a:chOff x="811" y="660"/>
            <a:chExt cx="4082" cy="3252"/>
          </a:xfrm>
        </p:grpSpPr>
        <p:sp>
          <p:nvSpPr>
            <p:cNvPr id="6" name="Rectangle 176"/>
            <p:cNvSpPr>
              <a:spLocks noChangeArrowheads="1"/>
            </p:cNvSpPr>
            <p:nvPr/>
          </p:nvSpPr>
          <p:spPr bwMode="auto">
            <a:xfrm>
              <a:off x="4100" y="1313"/>
              <a:ext cx="715" cy="274"/>
            </a:xfrm>
            <a:prstGeom prst="rect">
              <a:avLst/>
            </a:prstGeom>
            <a:solidFill>
              <a:srgbClr val="CCFFCC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177"/>
            <p:cNvSpPr>
              <a:spLocks noChangeArrowheads="1"/>
            </p:cNvSpPr>
            <p:nvPr/>
          </p:nvSpPr>
          <p:spPr bwMode="auto">
            <a:xfrm>
              <a:off x="3160" y="1313"/>
              <a:ext cx="715" cy="274"/>
            </a:xfrm>
            <a:prstGeom prst="rect">
              <a:avLst/>
            </a:prstGeom>
            <a:solidFill>
              <a:srgbClr val="CCFFCC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1986" y="660"/>
              <a:ext cx="1106" cy="274"/>
            </a:xfrm>
            <a:prstGeom prst="rect">
              <a:avLst/>
            </a:prstGeom>
            <a:solidFill>
              <a:srgbClr val="FF99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2475" y="689"/>
              <a:ext cx="12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M</a:t>
              </a:r>
              <a:endParaRPr lang="en-US" altLang="zh-CN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1437" y="660"/>
              <a:ext cx="558" cy="274"/>
            </a:xfrm>
            <a:prstGeom prst="rect">
              <a:avLst/>
            </a:prstGeom>
            <a:solidFill>
              <a:srgbClr val="FFCC99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672" y="689"/>
              <a:ext cx="9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E</a:t>
              </a:r>
              <a:endParaRPr lang="en-US" altLang="zh-CN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1281" y="660"/>
              <a:ext cx="166" cy="274"/>
            </a:xfrm>
            <a:prstGeom prst="rect">
              <a:avLst/>
            </a:prstGeom>
            <a:solidFill>
              <a:srgbClr val="CCEC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1320" y="689"/>
              <a:ext cx="76" cy="1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S</a:t>
              </a:r>
              <a:endParaRPr lang="en-US" altLang="zh-CN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3885" y="660"/>
              <a:ext cx="1008" cy="274"/>
            </a:xfrm>
            <a:prstGeom prst="rect">
              <a:avLst/>
            </a:prstGeom>
            <a:solidFill>
              <a:srgbClr val="FF99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4325" y="689"/>
              <a:ext cx="12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M</a:t>
              </a:r>
              <a:endParaRPr lang="en-US" altLang="zh-CN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386" y="660"/>
              <a:ext cx="509" cy="274"/>
            </a:xfrm>
            <a:prstGeom prst="rect">
              <a:avLst/>
            </a:prstGeom>
            <a:solidFill>
              <a:srgbClr val="FFCC99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91" y="689"/>
              <a:ext cx="9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E</a:t>
              </a:r>
              <a:endParaRPr lang="en-US" altLang="zh-CN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239" y="660"/>
              <a:ext cx="156" cy="274"/>
            </a:xfrm>
            <a:prstGeom prst="rect">
              <a:avLst/>
            </a:prstGeom>
            <a:solidFill>
              <a:srgbClr val="CCEC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3268" y="689"/>
              <a:ext cx="76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S</a:t>
              </a:r>
              <a:endParaRPr lang="en-US" altLang="zh-CN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1633" y="1388"/>
              <a:ext cx="558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1692" y="1417"/>
              <a:ext cx="137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700">
                  <a:solidFill>
                    <a:srgbClr val="000000"/>
                  </a:solidFill>
                  <a:latin typeface="宋体" charset="-122"/>
                </a:rPr>
                <a:t>小</a:t>
              </a:r>
              <a:endParaRPr lang="zh-CN" alt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1858" y="1407"/>
              <a:ext cx="287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ALU</a:t>
              </a:r>
              <a:endParaRPr lang="en-US" altLang="zh-CN"/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3630" y="2154"/>
              <a:ext cx="79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3807" y="2182"/>
              <a:ext cx="137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700">
                  <a:solidFill>
                    <a:srgbClr val="000000"/>
                  </a:solidFill>
                  <a:latin typeface="宋体" charset="-122"/>
                </a:rPr>
                <a:t>大</a:t>
              </a:r>
              <a:endParaRPr lang="zh-CN" altLang="en-US"/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3973" y="2173"/>
              <a:ext cx="287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ALU</a:t>
              </a:r>
              <a:endParaRPr lang="en-US" altLang="zh-CN"/>
            </a:p>
          </p:txBody>
        </p:sp>
        <p:grpSp>
          <p:nvGrpSpPr>
            <p:cNvPr id="26" name="Group 29"/>
            <p:cNvGrpSpPr>
              <a:grpSpLocks/>
            </p:cNvGrpSpPr>
            <p:nvPr/>
          </p:nvGrpSpPr>
          <p:grpSpPr bwMode="auto">
            <a:xfrm>
              <a:off x="1712" y="925"/>
              <a:ext cx="68" cy="388"/>
              <a:chOff x="1712" y="925"/>
              <a:chExt cx="68" cy="388"/>
            </a:xfrm>
          </p:grpSpPr>
          <p:sp>
            <p:nvSpPr>
              <p:cNvPr id="174" name="Line 27"/>
              <p:cNvSpPr>
                <a:spLocks noChangeShapeType="1"/>
              </p:cNvSpPr>
              <p:nvPr/>
            </p:nvSpPr>
            <p:spPr bwMode="auto">
              <a:xfrm>
                <a:off x="1751" y="925"/>
                <a:ext cx="1" cy="35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28"/>
              <p:cNvSpPr>
                <a:spLocks/>
              </p:cNvSpPr>
              <p:nvPr/>
            </p:nvSpPr>
            <p:spPr bwMode="auto">
              <a:xfrm>
                <a:off x="1712" y="1256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" name="Group 32"/>
            <p:cNvGrpSpPr>
              <a:grpSpLocks/>
            </p:cNvGrpSpPr>
            <p:nvPr/>
          </p:nvGrpSpPr>
          <p:grpSpPr bwMode="auto">
            <a:xfrm>
              <a:off x="2103" y="991"/>
              <a:ext cx="69" cy="322"/>
              <a:chOff x="2103" y="991"/>
              <a:chExt cx="69" cy="322"/>
            </a:xfrm>
          </p:grpSpPr>
          <p:sp>
            <p:nvSpPr>
              <p:cNvPr id="172" name="Line 30"/>
              <p:cNvSpPr>
                <a:spLocks noChangeShapeType="1"/>
              </p:cNvSpPr>
              <p:nvPr/>
            </p:nvSpPr>
            <p:spPr bwMode="auto">
              <a:xfrm>
                <a:off x="2142" y="991"/>
                <a:ext cx="1" cy="28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31"/>
              <p:cNvSpPr>
                <a:spLocks/>
              </p:cNvSpPr>
              <p:nvPr/>
            </p:nvSpPr>
            <p:spPr bwMode="auto">
              <a:xfrm>
                <a:off x="2103" y="1256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39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57">
                    <a:moveTo>
                      <a:pt x="0" y="0"/>
                    </a:moveTo>
                    <a:lnTo>
                      <a:pt x="39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Rectangle 33"/>
            <p:cNvSpPr>
              <a:spLocks noChangeArrowheads="1"/>
            </p:cNvSpPr>
            <p:nvPr/>
          </p:nvSpPr>
          <p:spPr bwMode="auto">
            <a:xfrm>
              <a:off x="1672" y="2248"/>
              <a:ext cx="715" cy="274"/>
            </a:xfrm>
            <a:prstGeom prst="rect">
              <a:avLst/>
            </a:prstGeom>
            <a:solidFill>
              <a:srgbClr val="FFFF66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34"/>
            <p:cNvSpPr>
              <a:spLocks noChangeArrowheads="1"/>
            </p:cNvSpPr>
            <p:nvPr/>
          </p:nvSpPr>
          <p:spPr bwMode="auto">
            <a:xfrm>
              <a:off x="1888" y="2286"/>
              <a:ext cx="27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700">
                  <a:solidFill>
                    <a:srgbClr val="000000"/>
                  </a:solidFill>
                  <a:latin typeface="宋体" charset="-122"/>
                </a:rPr>
                <a:t>控制</a:t>
              </a:r>
              <a:endParaRPr lang="zh-CN" altLang="en-US"/>
            </a:p>
          </p:txBody>
        </p:sp>
        <p:sp>
          <p:nvSpPr>
            <p:cNvPr id="30" name="Rectangle 35"/>
            <p:cNvSpPr>
              <a:spLocks noChangeArrowheads="1"/>
            </p:cNvSpPr>
            <p:nvPr/>
          </p:nvSpPr>
          <p:spPr bwMode="auto">
            <a:xfrm>
              <a:off x="3082" y="1719"/>
              <a:ext cx="871" cy="274"/>
            </a:xfrm>
            <a:prstGeom prst="rect">
              <a:avLst/>
            </a:prstGeom>
            <a:solidFill>
              <a:srgbClr val="FF99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36"/>
            <p:cNvSpPr>
              <a:spLocks noChangeArrowheads="1"/>
            </p:cNvSpPr>
            <p:nvPr/>
          </p:nvSpPr>
          <p:spPr bwMode="auto">
            <a:xfrm>
              <a:off x="3376" y="1757"/>
              <a:ext cx="27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700">
                  <a:solidFill>
                    <a:srgbClr val="000000"/>
                  </a:solidFill>
                  <a:latin typeface="宋体" charset="-122"/>
                </a:rPr>
                <a:t>右移</a:t>
              </a:r>
              <a:endParaRPr lang="zh-CN" altLang="en-US"/>
            </a:p>
          </p:txBody>
        </p:sp>
        <p:sp>
          <p:nvSpPr>
            <p:cNvPr id="32" name="Rectangle 37"/>
            <p:cNvSpPr>
              <a:spLocks noChangeArrowheads="1"/>
            </p:cNvSpPr>
            <p:nvPr/>
          </p:nvSpPr>
          <p:spPr bwMode="auto">
            <a:xfrm>
              <a:off x="3474" y="2645"/>
              <a:ext cx="1106" cy="274"/>
            </a:xfrm>
            <a:prstGeom prst="rect">
              <a:avLst/>
            </a:prstGeom>
            <a:solidFill>
              <a:srgbClr val="FF66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8"/>
            <p:cNvSpPr>
              <a:spLocks noChangeArrowheads="1"/>
            </p:cNvSpPr>
            <p:nvPr/>
          </p:nvSpPr>
          <p:spPr bwMode="auto">
            <a:xfrm>
              <a:off x="3679" y="2683"/>
              <a:ext cx="68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700">
                  <a:solidFill>
                    <a:srgbClr val="000000"/>
                  </a:solidFill>
                  <a:latin typeface="宋体" charset="-122"/>
                </a:rPr>
                <a:t>左移或右移</a:t>
              </a:r>
              <a:endParaRPr lang="zh-CN" altLang="en-US"/>
            </a:p>
          </p:txBody>
        </p:sp>
        <p:sp>
          <p:nvSpPr>
            <p:cNvPr id="34" name="Rectangle 39"/>
            <p:cNvSpPr>
              <a:spLocks noChangeArrowheads="1"/>
            </p:cNvSpPr>
            <p:nvPr/>
          </p:nvSpPr>
          <p:spPr bwMode="auto">
            <a:xfrm>
              <a:off x="3474" y="3175"/>
              <a:ext cx="1106" cy="274"/>
            </a:xfrm>
            <a:prstGeom prst="rect">
              <a:avLst/>
            </a:prstGeom>
            <a:solidFill>
              <a:srgbClr val="CCFFCC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40"/>
            <p:cNvSpPr>
              <a:spLocks noChangeArrowheads="1"/>
            </p:cNvSpPr>
            <p:nvPr/>
          </p:nvSpPr>
          <p:spPr bwMode="auto">
            <a:xfrm>
              <a:off x="3748" y="3212"/>
              <a:ext cx="54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700">
                  <a:solidFill>
                    <a:srgbClr val="000000"/>
                  </a:solidFill>
                  <a:latin typeface="宋体" charset="-122"/>
                </a:rPr>
                <a:t>舍入部件</a:t>
              </a:r>
              <a:endParaRPr lang="zh-CN" altLang="en-US"/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1516" y="1785"/>
              <a:ext cx="871" cy="274"/>
            </a:xfrm>
            <a:prstGeom prst="rect">
              <a:avLst/>
            </a:prstGeom>
            <a:solidFill>
              <a:srgbClr val="FFCC99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42"/>
            <p:cNvSpPr>
              <a:spLocks noChangeArrowheads="1"/>
            </p:cNvSpPr>
            <p:nvPr/>
          </p:nvSpPr>
          <p:spPr bwMode="auto">
            <a:xfrm>
              <a:off x="1741" y="1823"/>
              <a:ext cx="41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700">
                  <a:solidFill>
                    <a:srgbClr val="000000"/>
                  </a:solidFill>
                  <a:latin typeface="宋体" charset="-122"/>
                </a:rPr>
                <a:t>阶码差</a:t>
              </a:r>
              <a:endParaRPr lang="zh-CN" altLang="en-US"/>
            </a:p>
          </p:txBody>
        </p:sp>
        <p:sp>
          <p:nvSpPr>
            <p:cNvPr id="38" name="Rectangle 43"/>
            <p:cNvSpPr>
              <a:spLocks noChangeArrowheads="1"/>
            </p:cNvSpPr>
            <p:nvPr/>
          </p:nvSpPr>
          <p:spPr bwMode="auto">
            <a:xfrm>
              <a:off x="811" y="2579"/>
              <a:ext cx="871" cy="274"/>
            </a:xfrm>
            <a:prstGeom prst="rect">
              <a:avLst/>
            </a:prstGeom>
            <a:solidFill>
              <a:srgbClr val="FF9966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44"/>
            <p:cNvSpPr>
              <a:spLocks noChangeArrowheads="1"/>
            </p:cNvSpPr>
            <p:nvPr/>
          </p:nvSpPr>
          <p:spPr bwMode="auto">
            <a:xfrm>
              <a:off x="919" y="2617"/>
              <a:ext cx="137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700">
                  <a:solidFill>
                    <a:srgbClr val="000000"/>
                  </a:solidFill>
                  <a:latin typeface="宋体" charset="-122"/>
                </a:rPr>
                <a:t>加</a:t>
              </a:r>
              <a:endParaRPr lang="zh-CN" altLang="en-US"/>
            </a:p>
          </p:txBody>
        </p:sp>
        <p:sp>
          <p:nvSpPr>
            <p:cNvPr id="40" name="Rectangle 45"/>
            <p:cNvSpPr>
              <a:spLocks noChangeArrowheads="1"/>
            </p:cNvSpPr>
            <p:nvPr/>
          </p:nvSpPr>
          <p:spPr bwMode="auto">
            <a:xfrm>
              <a:off x="1085" y="2607"/>
              <a:ext cx="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1</a:t>
              </a:r>
              <a:endParaRPr lang="en-US" altLang="zh-CN"/>
            </a:p>
          </p:txBody>
        </p:sp>
        <p:sp>
          <p:nvSpPr>
            <p:cNvPr id="41" name="Rectangle 46"/>
            <p:cNvSpPr>
              <a:spLocks noChangeArrowheads="1"/>
            </p:cNvSpPr>
            <p:nvPr/>
          </p:nvSpPr>
          <p:spPr bwMode="auto">
            <a:xfrm>
              <a:off x="1183" y="2617"/>
              <a:ext cx="27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700">
                  <a:solidFill>
                    <a:srgbClr val="000000"/>
                  </a:solidFill>
                  <a:latin typeface="宋体" charset="-122"/>
                </a:rPr>
                <a:t>或减</a:t>
              </a:r>
              <a:endParaRPr lang="zh-CN" altLang="en-US"/>
            </a:p>
          </p:txBody>
        </p:sp>
        <p:sp>
          <p:nvSpPr>
            <p:cNvPr id="42" name="Rectangle 47"/>
            <p:cNvSpPr>
              <a:spLocks noChangeArrowheads="1"/>
            </p:cNvSpPr>
            <p:nvPr/>
          </p:nvSpPr>
          <p:spPr bwMode="auto">
            <a:xfrm>
              <a:off x="1486" y="2607"/>
              <a:ext cx="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1</a:t>
              </a:r>
              <a:endParaRPr lang="en-US" altLang="zh-CN"/>
            </a:p>
          </p:txBody>
        </p:sp>
        <p:grpSp>
          <p:nvGrpSpPr>
            <p:cNvPr id="43" name="Group 50"/>
            <p:cNvGrpSpPr>
              <a:grpSpLocks/>
            </p:cNvGrpSpPr>
            <p:nvPr/>
          </p:nvGrpSpPr>
          <p:grpSpPr bwMode="auto">
            <a:xfrm>
              <a:off x="1868" y="1653"/>
              <a:ext cx="69" cy="132"/>
              <a:chOff x="1868" y="1653"/>
              <a:chExt cx="69" cy="132"/>
            </a:xfrm>
          </p:grpSpPr>
          <p:sp>
            <p:nvSpPr>
              <p:cNvPr id="170" name="Line 48"/>
              <p:cNvSpPr>
                <a:spLocks noChangeShapeType="1"/>
              </p:cNvSpPr>
              <p:nvPr/>
            </p:nvSpPr>
            <p:spPr bwMode="auto">
              <a:xfrm>
                <a:off x="1907" y="1653"/>
                <a:ext cx="1" cy="9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49"/>
              <p:cNvSpPr>
                <a:spLocks/>
              </p:cNvSpPr>
              <p:nvPr/>
            </p:nvSpPr>
            <p:spPr bwMode="auto">
              <a:xfrm>
                <a:off x="1868" y="1728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39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57">
                    <a:moveTo>
                      <a:pt x="0" y="0"/>
                    </a:moveTo>
                    <a:lnTo>
                      <a:pt x="39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53"/>
            <p:cNvGrpSpPr>
              <a:grpSpLocks/>
            </p:cNvGrpSpPr>
            <p:nvPr/>
          </p:nvGrpSpPr>
          <p:grpSpPr bwMode="auto">
            <a:xfrm>
              <a:off x="928" y="1057"/>
              <a:ext cx="69" cy="1116"/>
              <a:chOff x="928" y="1057"/>
              <a:chExt cx="69" cy="1116"/>
            </a:xfrm>
          </p:grpSpPr>
          <p:sp>
            <p:nvSpPr>
              <p:cNvPr id="168" name="Line 51"/>
              <p:cNvSpPr>
                <a:spLocks noChangeShapeType="1"/>
              </p:cNvSpPr>
              <p:nvPr/>
            </p:nvSpPr>
            <p:spPr bwMode="auto">
              <a:xfrm>
                <a:off x="968" y="1057"/>
                <a:ext cx="1" cy="107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52"/>
              <p:cNvSpPr>
                <a:spLocks/>
              </p:cNvSpPr>
              <p:nvPr/>
            </p:nvSpPr>
            <p:spPr bwMode="auto">
              <a:xfrm>
                <a:off x="928" y="2116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40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57">
                    <a:moveTo>
                      <a:pt x="0" y="0"/>
                    </a:moveTo>
                    <a:lnTo>
                      <a:pt x="40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" name="Group 56"/>
            <p:cNvGrpSpPr>
              <a:grpSpLocks/>
            </p:cNvGrpSpPr>
            <p:nvPr/>
          </p:nvGrpSpPr>
          <p:grpSpPr bwMode="auto">
            <a:xfrm>
              <a:off x="1320" y="1190"/>
              <a:ext cx="69" cy="983"/>
              <a:chOff x="1320" y="1190"/>
              <a:chExt cx="69" cy="983"/>
            </a:xfrm>
          </p:grpSpPr>
          <p:sp>
            <p:nvSpPr>
              <p:cNvPr id="166" name="Line 54"/>
              <p:cNvSpPr>
                <a:spLocks noChangeShapeType="1"/>
              </p:cNvSpPr>
              <p:nvPr/>
            </p:nvSpPr>
            <p:spPr bwMode="auto">
              <a:xfrm>
                <a:off x="1359" y="1190"/>
                <a:ext cx="1" cy="945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55"/>
              <p:cNvSpPr>
                <a:spLocks/>
              </p:cNvSpPr>
              <p:nvPr/>
            </p:nvSpPr>
            <p:spPr bwMode="auto">
              <a:xfrm>
                <a:off x="1320" y="2116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39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57">
                    <a:moveTo>
                      <a:pt x="0" y="0"/>
                    </a:moveTo>
                    <a:lnTo>
                      <a:pt x="39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" name="Group 59"/>
            <p:cNvGrpSpPr>
              <a:grpSpLocks/>
            </p:cNvGrpSpPr>
            <p:nvPr/>
          </p:nvGrpSpPr>
          <p:grpSpPr bwMode="auto">
            <a:xfrm>
              <a:off x="3591" y="1190"/>
              <a:ext cx="69" cy="132"/>
              <a:chOff x="3591" y="1190"/>
              <a:chExt cx="69" cy="132"/>
            </a:xfrm>
          </p:grpSpPr>
          <p:sp>
            <p:nvSpPr>
              <p:cNvPr id="164" name="Line 57"/>
              <p:cNvSpPr>
                <a:spLocks noChangeShapeType="1"/>
              </p:cNvSpPr>
              <p:nvPr/>
            </p:nvSpPr>
            <p:spPr bwMode="auto">
              <a:xfrm>
                <a:off x="3630" y="1190"/>
                <a:ext cx="1" cy="9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58"/>
              <p:cNvSpPr>
                <a:spLocks/>
              </p:cNvSpPr>
              <p:nvPr/>
            </p:nvSpPr>
            <p:spPr bwMode="auto">
              <a:xfrm>
                <a:off x="3591" y="1265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39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57">
                    <a:moveTo>
                      <a:pt x="0" y="0"/>
                    </a:moveTo>
                    <a:lnTo>
                      <a:pt x="39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62"/>
            <p:cNvGrpSpPr>
              <a:grpSpLocks/>
            </p:cNvGrpSpPr>
            <p:nvPr/>
          </p:nvGrpSpPr>
          <p:grpSpPr bwMode="auto">
            <a:xfrm>
              <a:off x="4218" y="1123"/>
              <a:ext cx="68" cy="199"/>
              <a:chOff x="4218" y="1123"/>
              <a:chExt cx="68" cy="199"/>
            </a:xfrm>
          </p:grpSpPr>
          <p:sp>
            <p:nvSpPr>
              <p:cNvPr id="162" name="Line 60"/>
              <p:cNvSpPr>
                <a:spLocks noChangeShapeType="1"/>
              </p:cNvSpPr>
              <p:nvPr/>
            </p:nvSpPr>
            <p:spPr bwMode="auto">
              <a:xfrm>
                <a:off x="4257" y="1123"/>
                <a:ext cx="1" cy="16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Freeform 61"/>
              <p:cNvSpPr>
                <a:spLocks/>
              </p:cNvSpPr>
              <p:nvPr/>
            </p:nvSpPr>
            <p:spPr bwMode="auto">
              <a:xfrm>
                <a:off x="4218" y="1265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" name="Group 65"/>
            <p:cNvGrpSpPr>
              <a:grpSpLocks/>
            </p:cNvGrpSpPr>
            <p:nvPr/>
          </p:nvGrpSpPr>
          <p:grpSpPr bwMode="auto">
            <a:xfrm>
              <a:off x="4531" y="925"/>
              <a:ext cx="68" cy="397"/>
              <a:chOff x="4531" y="925"/>
              <a:chExt cx="68" cy="397"/>
            </a:xfrm>
          </p:grpSpPr>
          <p:sp>
            <p:nvSpPr>
              <p:cNvPr id="160" name="Line 63"/>
              <p:cNvSpPr>
                <a:spLocks noChangeShapeType="1"/>
              </p:cNvSpPr>
              <p:nvPr/>
            </p:nvSpPr>
            <p:spPr bwMode="auto">
              <a:xfrm>
                <a:off x="4570" y="925"/>
                <a:ext cx="1" cy="359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64"/>
              <p:cNvSpPr>
                <a:spLocks/>
              </p:cNvSpPr>
              <p:nvPr/>
            </p:nvSpPr>
            <p:spPr bwMode="auto">
              <a:xfrm>
                <a:off x="4531" y="1265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Line 66"/>
            <p:cNvSpPr>
              <a:spLocks noChangeShapeType="1"/>
            </p:cNvSpPr>
            <p:nvPr/>
          </p:nvSpPr>
          <p:spPr bwMode="auto">
            <a:xfrm>
              <a:off x="968" y="1057"/>
              <a:ext cx="78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" name="Group 69"/>
            <p:cNvGrpSpPr>
              <a:grpSpLocks/>
            </p:cNvGrpSpPr>
            <p:nvPr/>
          </p:nvGrpSpPr>
          <p:grpSpPr bwMode="auto">
            <a:xfrm>
              <a:off x="3278" y="1123"/>
              <a:ext cx="68" cy="199"/>
              <a:chOff x="3278" y="1123"/>
              <a:chExt cx="68" cy="199"/>
            </a:xfrm>
          </p:grpSpPr>
          <p:sp>
            <p:nvSpPr>
              <p:cNvPr id="158" name="Line 67"/>
              <p:cNvSpPr>
                <a:spLocks noChangeShapeType="1"/>
              </p:cNvSpPr>
              <p:nvPr/>
            </p:nvSpPr>
            <p:spPr bwMode="auto">
              <a:xfrm>
                <a:off x="3317" y="1123"/>
                <a:ext cx="1" cy="16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68"/>
              <p:cNvSpPr>
                <a:spLocks/>
              </p:cNvSpPr>
              <p:nvPr/>
            </p:nvSpPr>
            <p:spPr bwMode="auto">
              <a:xfrm>
                <a:off x="3278" y="1265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" name="Line 70"/>
            <p:cNvSpPr>
              <a:spLocks noChangeShapeType="1"/>
            </p:cNvSpPr>
            <p:nvPr/>
          </p:nvSpPr>
          <p:spPr bwMode="auto">
            <a:xfrm>
              <a:off x="1359" y="1190"/>
              <a:ext cx="78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71"/>
            <p:cNvSpPr>
              <a:spLocks noChangeShapeType="1"/>
            </p:cNvSpPr>
            <p:nvPr/>
          </p:nvSpPr>
          <p:spPr bwMode="auto">
            <a:xfrm>
              <a:off x="3630" y="925"/>
              <a:ext cx="1" cy="6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72"/>
            <p:cNvSpPr>
              <a:spLocks noChangeShapeType="1"/>
            </p:cNvSpPr>
            <p:nvPr/>
          </p:nvSpPr>
          <p:spPr bwMode="auto">
            <a:xfrm>
              <a:off x="2534" y="925"/>
              <a:ext cx="1" cy="18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73"/>
            <p:cNvSpPr>
              <a:spLocks noChangeShapeType="1"/>
            </p:cNvSpPr>
            <p:nvPr/>
          </p:nvSpPr>
          <p:spPr bwMode="auto">
            <a:xfrm>
              <a:off x="2534" y="1123"/>
              <a:ext cx="172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74"/>
            <p:cNvSpPr>
              <a:spLocks noChangeShapeType="1"/>
            </p:cNvSpPr>
            <p:nvPr/>
          </p:nvSpPr>
          <p:spPr bwMode="auto">
            <a:xfrm>
              <a:off x="3630" y="1190"/>
              <a:ext cx="940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75"/>
            <p:cNvSpPr>
              <a:spLocks noChangeShapeType="1"/>
            </p:cNvSpPr>
            <p:nvPr/>
          </p:nvSpPr>
          <p:spPr bwMode="auto">
            <a:xfrm>
              <a:off x="2142" y="991"/>
              <a:ext cx="148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" name="Group 78"/>
            <p:cNvGrpSpPr>
              <a:grpSpLocks/>
            </p:cNvGrpSpPr>
            <p:nvPr/>
          </p:nvGrpSpPr>
          <p:grpSpPr bwMode="auto">
            <a:xfrm>
              <a:off x="3513" y="1587"/>
              <a:ext cx="68" cy="132"/>
              <a:chOff x="3513" y="1587"/>
              <a:chExt cx="68" cy="132"/>
            </a:xfrm>
          </p:grpSpPr>
          <p:sp>
            <p:nvSpPr>
              <p:cNvPr id="156" name="Line 76"/>
              <p:cNvSpPr>
                <a:spLocks noChangeShapeType="1"/>
              </p:cNvSpPr>
              <p:nvPr/>
            </p:nvSpPr>
            <p:spPr bwMode="auto">
              <a:xfrm>
                <a:off x="3552" y="1587"/>
                <a:ext cx="1" cy="9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77"/>
              <p:cNvSpPr>
                <a:spLocks/>
              </p:cNvSpPr>
              <p:nvPr/>
            </p:nvSpPr>
            <p:spPr bwMode="auto">
              <a:xfrm>
                <a:off x="3513" y="1662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81"/>
            <p:cNvGrpSpPr>
              <a:grpSpLocks/>
            </p:cNvGrpSpPr>
            <p:nvPr/>
          </p:nvGrpSpPr>
          <p:grpSpPr bwMode="auto">
            <a:xfrm>
              <a:off x="3513" y="1984"/>
              <a:ext cx="68" cy="132"/>
              <a:chOff x="3513" y="1984"/>
              <a:chExt cx="68" cy="132"/>
            </a:xfrm>
          </p:grpSpPr>
          <p:sp>
            <p:nvSpPr>
              <p:cNvPr id="154" name="Line 79"/>
              <p:cNvSpPr>
                <a:spLocks noChangeShapeType="1"/>
              </p:cNvSpPr>
              <p:nvPr/>
            </p:nvSpPr>
            <p:spPr bwMode="auto">
              <a:xfrm>
                <a:off x="3552" y="1984"/>
                <a:ext cx="1" cy="9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80"/>
              <p:cNvSpPr>
                <a:spLocks/>
              </p:cNvSpPr>
              <p:nvPr/>
            </p:nvSpPr>
            <p:spPr bwMode="auto">
              <a:xfrm>
                <a:off x="3513" y="2059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84"/>
            <p:cNvGrpSpPr>
              <a:grpSpLocks/>
            </p:cNvGrpSpPr>
            <p:nvPr/>
          </p:nvGrpSpPr>
          <p:grpSpPr bwMode="auto">
            <a:xfrm>
              <a:off x="4453" y="1587"/>
              <a:ext cx="68" cy="529"/>
              <a:chOff x="4453" y="1587"/>
              <a:chExt cx="68" cy="529"/>
            </a:xfrm>
          </p:grpSpPr>
          <p:sp>
            <p:nvSpPr>
              <p:cNvPr id="152" name="Line 82"/>
              <p:cNvSpPr>
                <a:spLocks noChangeShapeType="1"/>
              </p:cNvSpPr>
              <p:nvPr/>
            </p:nvSpPr>
            <p:spPr bwMode="auto">
              <a:xfrm>
                <a:off x="4492" y="1587"/>
                <a:ext cx="1" cy="49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83"/>
              <p:cNvSpPr>
                <a:spLocks/>
              </p:cNvSpPr>
              <p:nvPr/>
            </p:nvSpPr>
            <p:spPr bwMode="auto">
              <a:xfrm>
                <a:off x="4453" y="2059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87"/>
            <p:cNvGrpSpPr>
              <a:grpSpLocks/>
            </p:cNvGrpSpPr>
            <p:nvPr/>
          </p:nvGrpSpPr>
          <p:grpSpPr bwMode="auto">
            <a:xfrm>
              <a:off x="3983" y="2513"/>
              <a:ext cx="68" cy="123"/>
              <a:chOff x="3983" y="2513"/>
              <a:chExt cx="68" cy="123"/>
            </a:xfrm>
          </p:grpSpPr>
          <p:sp>
            <p:nvSpPr>
              <p:cNvPr id="150" name="Line 85"/>
              <p:cNvSpPr>
                <a:spLocks noChangeShapeType="1"/>
              </p:cNvSpPr>
              <p:nvPr/>
            </p:nvSpPr>
            <p:spPr bwMode="auto">
              <a:xfrm>
                <a:off x="4022" y="2513"/>
                <a:ext cx="1" cy="85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86"/>
              <p:cNvSpPr>
                <a:spLocks/>
              </p:cNvSpPr>
              <p:nvPr/>
            </p:nvSpPr>
            <p:spPr bwMode="auto">
              <a:xfrm>
                <a:off x="3983" y="2579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90"/>
            <p:cNvGrpSpPr>
              <a:grpSpLocks/>
            </p:cNvGrpSpPr>
            <p:nvPr/>
          </p:nvGrpSpPr>
          <p:grpSpPr bwMode="auto">
            <a:xfrm>
              <a:off x="3983" y="2910"/>
              <a:ext cx="68" cy="255"/>
              <a:chOff x="3983" y="2910"/>
              <a:chExt cx="68" cy="255"/>
            </a:xfrm>
          </p:grpSpPr>
          <p:sp>
            <p:nvSpPr>
              <p:cNvPr id="148" name="Line 88"/>
              <p:cNvSpPr>
                <a:spLocks noChangeShapeType="1"/>
              </p:cNvSpPr>
              <p:nvPr/>
            </p:nvSpPr>
            <p:spPr bwMode="auto">
              <a:xfrm>
                <a:off x="4022" y="2910"/>
                <a:ext cx="1" cy="21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89"/>
              <p:cNvSpPr>
                <a:spLocks/>
              </p:cNvSpPr>
              <p:nvPr/>
            </p:nvSpPr>
            <p:spPr bwMode="auto">
              <a:xfrm>
                <a:off x="3983" y="3108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93"/>
            <p:cNvGrpSpPr>
              <a:grpSpLocks/>
            </p:cNvGrpSpPr>
            <p:nvPr/>
          </p:nvGrpSpPr>
          <p:grpSpPr bwMode="auto">
            <a:xfrm>
              <a:off x="1516" y="2343"/>
              <a:ext cx="156" cy="66"/>
              <a:chOff x="1516" y="2343"/>
              <a:chExt cx="156" cy="66"/>
            </a:xfrm>
          </p:grpSpPr>
          <p:sp>
            <p:nvSpPr>
              <p:cNvPr id="146" name="Line 91"/>
              <p:cNvSpPr>
                <a:spLocks noChangeShapeType="1"/>
              </p:cNvSpPr>
              <p:nvPr/>
            </p:nvSpPr>
            <p:spPr bwMode="auto">
              <a:xfrm flipH="1">
                <a:off x="1516" y="2381"/>
                <a:ext cx="15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92"/>
              <p:cNvSpPr>
                <a:spLocks/>
              </p:cNvSpPr>
              <p:nvPr/>
            </p:nvSpPr>
            <p:spPr bwMode="auto">
              <a:xfrm>
                <a:off x="1516" y="2343"/>
                <a:ext cx="59" cy="66"/>
              </a:xfrm>
              <a:custGeom>
                <a:avLst/>
                <a:gdLst>
                  <a:gd name="T0" fmla="*/ 59 w 59"/>
                  <a:gd name="T1" fmla="*/ 0 h 66"/>
                  <a:gd name="T2" fmla="*/ 0 w 59"/>
                  <a:gd name="T3" fmla="*/ 38 h 66"/>
                  <a:gd name="T4" fmla="*/ 59 w 59"/>
                  <a:gd name="T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66">
                    <a:moveTo>
                      <a:pt x="59" y="0"/>
                    </a:moveTo>
                    <a:lnTo>
                      <a:pt x="0" y="38"/>
                    </a:lnTo>
                    <a:lnTo>
                      <a:pt x="59" y="66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96"/>
            <p:cNvGrpSpPr>
              <a:grpSpLocks/>
            </p:cNvGrpSpPr>
            <p:nvPr/>
          </p:nvGrpSpPr>
          <p:grpSpPr bwMode="auto">
            <a:xfrm>
              <a:off x="1868" y="2050"/>
              <a:ext cx="69" cy="189"/>
              <a:chOff x="1868" y="2050"/>
              <a:chExt cx="69" cy="189"/>
            </a:xfrm>
          </p:grpSpPr>
          <p:sp>
            <p:nvSpPr>
              <p:cNvPr id="144" name="Line 94"/>
              <p:cNvSpPr>
                <a:spLocks noChangeShapeType="1"/>
              </p:cNvSpPr>
              <p:nvPr/>
            </p:nvSpPr>
            <p:spPr bwMode="auto">
              <a:xfrm>
                <a:off x="1907" y="2050"/>
                <a:ext cx="1" cy="15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95"/>
              <p:cNvSpPr>
                <a:spLocks/>
              </p:cNvSpPr>
              <p:nvPr/>
            </p:nvSpPr>
            <p:spPr bwMode="auto">
              <a:xfrm>
                <a:off x="1868" y="2182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39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57">
                    <a:moveTo>
                      <a:pt x="0" y="0"/>
                    </a:moveTo>
                    <a:lnTo>
                      <a:pt x="39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Line 97"/>
            <p:cNvSpPr>
              <a:spLocks noChangeShapeType="1"/>
            </p:cNvSpPr>
            <p:nvPr/>
          </p:nvSpPr>
          <p:spPr bwMode="auto">
            <a:xfrm>
              <a:off x="2221" y="2513"/>
              <a:ext cx="1" cy="18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5" name="Group 100"/>
            <p:cNvGrpSpPr>
              <a:grpSpLocks/>
            </p:cNvGrpSpPr>
            <p:nvPr/>
          </p:nvGrpSpPr>
          <p:grpSpPr bwMode="auto">
            <a:xfrm>
              <a:off x="2221" y="2683"/>
              <a:ext cx="1253" cy="66"/>
              <a:chOff x="2221" y="2683"/>
              <a:chExt cx="1253" cy="66"/>
            </a:xfrm>
          </p:grpSpPr>
          <p:sp>
            <p:nvSpPr>
              <p:cNvPr id="142" name="Line 98"/>
              <p:cNvSpPr>
                <a:spLocks noChangeShapeType="1"/>
              </p:cNvSpPr>
              <p:nvPr/>
            </p:nvSpPr>
            <p:spPr bwMode="auto">
              <a:xfrm flipH="1">
                <a:off x="2221" y="2711"/>
                <a:ext cx="1253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99"/>
              <p:cNvSpPr>
                <a:spLocks/>
              </p:cNvSpPr>
              <p:nvPr/>
            </p:nvSpPr>
            <p:spPr bwMode="auto">
              <a:xfrm>
                <a:off x="3415" y="2683"/>
                <a:ext cx="59" cy="66"/>
              </a:xfrm>
              <a:custGeom>
                <a:avLst/>
                <a:gdLst>
                  <a:gd name="T0" fmla="*/ 0 w 59"/>
                  <a:gd name="T1" fmla="*/ 66 h 66"/>
                  <a:gd name="T2" fmla="*/ 59 w 59"/>
                  <a:gd name="T3" fmla="*/ 28 h 66"/>
                  <a:gd name="T4" fmla="*/ 0 w 59"/>
                  <a:gd name="T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66">
                    <a:moveTo>
                      <a:pt x="0" y="66"/>
                    </a:moveTo>
                    <a:lnTo>
                      <a:pt x="59" y="2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6" name="Group 103"/>
            <p:cNvGrpSpPr>
              <a:grpSpLocks/>
            </p:cNvGrpSpPr>
            <p:nvPr/>
          </p:nvGrpSpPr>
          <p:grpSpPr bwMode="auto">
            <a:xfrm>
              <a:off x="1829" y="3212"/>
              <a:ext cx="1645" cy="67"/>
              <a:chOff x="1829" y="3212"/>
              <a:chExt cx="1645" cy="67"/>
            </a:xfrm>
          </p:grpSpPr>
          <p:sp>
            <p:nvSpPr>
              <p:cNvPr id="140" name="Line 101"/>
              <p:cNvSpPr>
                <a:spLocks noChangeShapeType="1"/>
              </p:cNvSpPr>
              <p:nvPr/>
            </p:nvSpPr>
            <p:spPr bwMode="auto">
              <a:xfrm flipH="1">
                <a:off x="1829" y="3241"/>
                <a:ext cx="1645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02"/>
              <p:cNvSpPr>
                <a:spLocks/>
              </p:cNvSpPr>
              <p:nvPr/>
            </p:nvSpPr>
            <p:spPr bwMode="auto">
              <a:xfrm>
                <a:off x="3415" y="3212"/>
                <a:ext cx="59" cy="67"/>
              </a:xfrm>
              <a:custGeom>
                <a:avLst/>
                <a:gdLst>
                  <a:gd name="T0" fmla="*/ 0 w 59"/>
                  <a:gd name="T1" fmla="*/ 67 h 67"/>
                  <a:gd name="T2" fmla="*/ 59 w 59"/>
                  <a:gd name="T3" fmla="*/ 29 h 67"/>
                  <a:gd name="T4" fmla="*/ 0 w 59"/>
                  <a:gd name="T5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67">
                    <a:moveTo>
                      <a:pt x="0" y="67"/>
                    </a:moveTo>
                    <a:lnTo>
                      <a:pt x="59" y="2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7" name="Line 104"/>
            <p:cNvSpPr>
              <a:spLocks noChangeShapeType="1"/>
            </p:cNvSpPr>
            <p:nvPr/>
          </p:nvSpPr>
          <p:spPr bwMode="auto">
            <a:xfrm>
              <a:off x="1829" y="2513"/>
              <a:ext cx="1" cy="71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105"/>
            <p:cNvSpPr>
              <a:spLocks noChangeShapeType="1"/>
            </p:cNvSpPr>
            <p:nvPr/>
          </p:nvSpPr>
          <p:spPr bwMode="auto">
            <a:xfrm>
              <a:off x="2377" y="2381"/>
              <a:ext cx="470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106"/>
            <p:cNvSpPr>
              <a:spLocks noChangeShapeType="1"/>
            </p:cNvSpPr>
            <p:nvPr/>
          </p:nvSpPr>
          <p:spPr bwMode="auto">
            <a:xfrm>
              <a:off x="2377" y="2248"/>
              <a:ext cx="314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107"/>
            <p:cNvSpPr>
              <a:spLocks noChangeShapeType="1"/>
            </p:cNvSpPr>
            <p:nvPr/>
          </p:nvSpPr>
          <p:spPr bwMode="auto">
            <a:xfrm>
              <a:off x="2142" y="2116"/>
              <a:ext cx="39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1" name="Group 110"/>
            <p:cNvGrpSpPr>
              <a:grpSpLocks/>
            </p:cNvGrpSpPr>
            <p:nvPr/>
          </p:nvGrpSpPr>
          <p:grpSpPr bwMode="auto">
            <a:xfrm>
              <a:off x="2847" y="1889"/>
              <a:ext cx="235" cy="66"/>
              <a:chOff x="2847" y="1889"/>
              <a:chExt cx="235" cy="66"/>
            </a:xfrm>
          </p:grpSpPr>
          <p:sp>
            <p:nvSpPr>
              <p:cNvPr id="138" name="Line 108"/>
              <p:cNvSpPr>
                <a:spLocks noChangeShapeType="1"/>
              </p:cNvSpPr>
              <p:nvPr/>
            </p:nvSpPr>
            <p:spPr bwMode="auto">
              <a:xfrm>
                <a:off x="2847" y="1917"/>
                <a:ext cx="235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09"/>
              <p:cNvSpPr>
                <a:spLocks/>
              </p:cNvSpPr>
              <p:nvPr/>
            </p:nvSpPr>
            <p:spPr bwMode="auto">
              <a:xfrm>
                <a:off x="3023" y="1889"/>
                <a:ext cx="59" cy="66"/>
              </a:xfrm>
              <a:custGeom>
                <a:avLst/>
                <a:gdLst>
                  <a:gd name="T0" fmla="*/ 0 w 59"/>
                  <a:gd name="T1" fmla="*/ 66 h 66"/>
                  <a:gd name="T2" fmla="*/ 59 w 59"/>
                  <a:gd name="T3" fmla="*/ 28 h 66"/>
                  <a:gd name="T4" fmla="*/ 0 w 59"/>
                  <a:gd name="T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66">
                    <a:moveTo>
                      <a:pt x="0" y="66"/>
                    </a:moveTo>
                    <a:lnTo>
                      <a:pt x="59" y="2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Line 111"/>
            <p:cNvSpPr>
              <a:spLocks noChangeShapeType="1"/>
            </p:cNvSpPr>
            <p:nvPr/>
          </p:nvSpPr>
          <p:spPr bwMode="auto">
            <a:xfrm flipV="1">
              <a:off x="2847" y="1917"/>
              <a:ext cx="1" cy="46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112"/>
            <p:cNvSpPr>
              <a:spLocks noChangeShapeType="1"/>
            </p:cNvSpPr>
            <p:nvPr/>
          </p:nvSpPr>
          <p:spPr bwMode="auto">
            <a:xfrm flipV="1">
              <a:off x="2691" y="1653"/>
              <a:ext cx="1" cy="58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113"/>
            <p:cNvSpPr>
              <a:spLocks noChangeShapeType="1"/>
            </p:cNvSpPr>
            <p:nvPr/>
          </p:nvSpPr>
          <p:spPr bwMode="auto">
            <a:xfrm flipV="1">
              <a:off x="2534" y="1520"/>
              <a:ext cx="1" cy="59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5" name="Group 116"/>
            <p:cNvGrpSpPr>
              <a:grpSpLocks/>
            </p:cNvGrpSpPr>
            <p:nvPr/>
          </p:nvGrpSpPr>
          <p:grpSpPr bwMode="auto">
            <a:xfrm>
              <a:off x="2534" y="1492"/>
              <a:ext cx="626" cy="66"/>
              <a:chOff x="2534" y="1492"/>
              <a:chExt cx="626" cy="66"/>
            </a:xfrm>
          </p:grpSpPr>
          <p:sp>
            <p:nvSpPr>
              <p:cNvPr id="136" name="Line 114"/>
              <p:cNvSpPr>
                <a:spLocks noChangeShapeType="1"/>
              </p:cNvSpPr>
              <p:nvPr/>
            </p:nvSpPr>
            <p:spPr bwMode="auto">
              <a:xfrm>
                <a:off x="2534" y="1520"/>
                <a:ext cx="62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15"/>
              <p:cNvSpPr>
                <a:spLocks/>
              </p:cNvSpPr>
              <p:nvPr/>
            </p:nvSpPr>
            <p:spPr bwMode="auto">
              <a:xfrm>
                <a:off x="3102" y="1492"/>
                <a:ext cx="58" cy="66"/>
              </a:xfrm>
              <a:custGeom>
                <a:avLst/>
                <a:gdLst>
                  <a:gd name="T0" fmla="*/ 0 w 58"/>
                  <a:gd name="T1" fmla="*/ 66 h 66"/>
                  <a:gd name="T2" fmla="*/ 58 w 58"/>
                  <a:gd name="T3" fmla="*/ 28 h 66"/>
                  <a:gd name="T4" fmla="*/ 0 w 58"/>
                  <a:gd name="T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66">
                    <a:moveTo>
                      <a:pt x="0" y="66"/>
                    </a:moveTo>
                    <a:lnTo>
                      <a:pt x="58" y="2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6" name="Line 117"/>
            <p:cNvSpPr>
              <a:spLocks noChangeShapeType="1"/>
            </p:cNvSpPr>
            <p:nvPr/>
          </p:nvSpPr>
          <p:spPr bwMode="auto">
            <a:xfrm>
              <a:off x="2691" y="1653"/>
              <a:ext cx="125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118"/>
            <p:cNvSpPr>
              <a:spLocks noChangeShapeType="1"/>
            </p:cNvSpPr>
            <p:nvPr/>
          </p:nvSpPr>
          <p:spPr bwMode="auto">
            <a:xfrm flipV="1">
              <a:off x="2142" y="2107"/>
              <a:ext cx="1" cy="13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119"/>
            <p:cNvSpPr>
              <a:spLocks noChangeShapeType="1"/>
            </p:cNvSpPr>
            <p:nvPr/>
          </p:nvSpPr>
          <p:spPr bwMode="auto">
            <a:xfrm flipV="1">
              <a:off x="3944" y="1520"/>
              <a:ext cx="1" cy="13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9" name="Group 122"/>
            <p:cNvGrpSpPr>
              <a:grpSpLocks/>
            </p:cNvGrpSpPr>
            <p:nvPr/>
          </p:nvGrpSpPr>
          <p:grpSpPr bwMode="auto">
            <a:xfrm>
              <a:off x="3944" y="1492"/>
              <a:ext cx="156" cy="66"/>
              <a:chOff x="3944" y="1492"/>
              <a:chExt cx="156" cy="66"/>
            </a:xfrm>
          </p:grpSpPr>
          <p:sp>
            <p:nvSpPr>
              <p:cNvPr id="134" name="Line 120"/>
              <p:cNvSpPr>
                <a:spLocks noChangeShapeType="1"/>
              </p:cNvSpPr>
              <p:nvPr/>
            </p:nvSpPr>
            <p:spPr bwMode="auto">
              <a:xfrm flipH="1">
                <a:off x="3944" y="1520"/>
                <a:ext cx="15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21"/>
              <p:cNvSpPr>
                <a:spLocks/>
              </p:cNvSpPr>
              <p:nvPr/>
            </p:nvSpPr>
            <p:spPr bwMode="auto">
              <a:xfrm>
                <a:off x="4041" y="1492"/>
                <a:ext cx="59" cy="66"/>
              </a:xfrm>
              <a:custGeom>
                <a:avLst/>
                <a:gdLst>
                  <a:gd name="T0" fmla="*/ 0 w 59"/>
                  <a:gd name="T1" fmla="*/ 66 h 66"/>
                  <a:gd name="T2" fmla="*/ 59 w 59"/>
                  <a:gd name="T3" fmla="*/ 28 h 66"/>
                  <a:gd name="T4" fmla="*/ 0 w 59"/>
                  <a:gd name="T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66">
                    <a:moveTo>
                      <a:pt x="0" y="66"/>
                    </a:moveTo>
                    <a:lnTo>
                      <a:pt x="59" y="2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" name="Group 125"/>
            <p:cNvGrpSpPr>
              <a:grpSpLocks/>
            </p:cNvGrpSpPr>
            <p:nvPr/>
          </p:nvGrpSpPr>
          <p:grpSpPr bwMode="auto">
            <a:xfrm>
              <a:off x="1163" y="2447"/>
              <a:ext cx="69" cy="132"/>
              <a:chOff x="1163" y="2447"/>
              <a:chExt cx="69" cy="132"/>
            </a:xfrm>
          </p:grpSpPr>
          <p:sp>
            <p:nvSpPr>
              <p:cNvPr id="132" name="Line 123"/>
              <p:cNvSpPr>
                <a:spLocks noChangeShapeType="1"/>
              </p:cNvSpPr>
              <p:nvPr/>
            </p:nvSpPr>
            <p:spPr bwMode="auto">
              <a:xfrm>
                <a:off x="1203" y="2447"/>
                <a:ext cx="1" cy="9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24"/>
              <p:cNvSpPr>
                <a:spLocks/>
              </p:cNvSpPr>
              <p:nvPr/>
            </p:nvSpPr>
            <p:spPr bwMode="auto">
              <a:xfrm>
                <a:off x="1163" y="2522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40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57">
                    <a:moveTo>
                      <a:pt x="0" y="0"/>
                    </a:moveTo>
                    <a:lnTo>
                      <a:pt x="40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Rectangle 126"/>
            <p:cNvSpPr>
              <a:spLocks noChangeArrowheads="1"/>
            </p:cNvSpPr>
            <p:nvPr/>
          </p:nvSpPr>
          <p:spPr bwMode="auto">
            <a:xfrm>
              <a:off x="3552" y="3638"/>
              <a:ext cx="1106" cy="274"/>
            </a:xfrm>
            <a:prstGeom prst="rect">
              <a:avLst/>
            </a:prstGeom>
            <a:solidFill>
              <a:srgbClr val="FF99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127"/>
            <p:cNvSpPr>
              <a:spLocks noChangeArrowheads="1"/>
            </p:cNvSpPr>
            <p:nvPr/>
          </p:nvSpPr>
          <p:spPr bwMode="auto">
            <a:xfrm>
              <a:off x="4041" y="3666"/>
              <a:ext cx="12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M</a:t>
              </a:r>
              <a:endParaRPr lang="en-US" altLang="zh-CN"/>
            </a:p>
          </p:txBody>
        </p:sp>
        <p:sp>
          <p:nvSpPr>
            <p:cNvPr id="83" name="Rectangle 128"/>
            <p:cNvSpPr>
              <a:spLocks noChangeArrowheads="1"/>
            </p:cNvSpPr>
            <p:nvPr/>
          </p:nvSpPr>
          <p:spPr bwMode="auto">
            <a:xfrm>
              <a:off x="3004" y="3638"/>
              <a:ext cx="558" cy="274"/>
            </a:xfrm>
            <a:prstGeom prst="rect">
              <a:avLst/>
            </a:prstGeom>
            <a:solidFill>
              <a:srgbClr val="FF9966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129"/>
            <p:cNvSpPr>
              <a:spLocks noChangeArrowheads="1"/>
            </p:cNvSpPr>
            <p:nvPr/>
          </p:nvSpPr>
          <p:spPr bwMode="auto">
            <a:xfrm>
              <a:off x="3239" y="3666"/>
              <a:ext cx="9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E</a:t>
              </a:r>
              <a:endParaRPr lang="en-US" altLang="zh-CN"/>
            </a:p>
          </p:txBody>
        </p:sp>
        <p:sp>
          <p:nvSpPr>
            <p:cNvPr id="85" name="Rectangle 130"/>
            <p:cNvSpPr>
              <a:spLocks noChangeArrowheads="1"/>
            </p:cNvSpPr>
            <p:nvPr/>
          </p:nvSpPr>
          <p:spPr bwMode="auto">
            <a:xfrm>
              <a:off x="2847" y="3638"/>
              <a:ext cx="167" cy="274"/>
            </a:xfrm>
            <a:prstGeom prst="rect">
              <a:avLst/>
            </a:prstGeom>
            <a:solidFill>
              <a:srgbClr val="CCEC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131"/>
            <p:cNvSpPr>
              <a:spLocks noChangeArrowheads="1"/>
            </p:cNvSpPr>
            <p:nvPr/>
          </p:nvSpPr>
          <p:spPr bwMode="auto">
            <a:xfrm>
              <a:off x="2886" y="3666"/>
              <a:ext cx="76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S</a:t>
              </a:r>
              <a:endParaRPr lang="en-US" altLang="zh-CN"/>
            </a:p>
          </p:txBody>
        </p:sp>
        <p:grpSp>
          <p:nvGrpSpPr>
            <p:cNvPr id="87" name="Group 134"/>
            <p:cNvGrpSpPr>
              <a:grpSpLocks/>
            </p:cNvGrpSpPr>
            <p:nvPr/>
          </p:nvGrpSpPr>
          <p:grpSpPr bwMode="auto">
            <a:xfrm>
              <a:off x="4061" y="3439"/>
              <a:ext cx="69" cy="199"/>
              <a:chOff x="4061" y="3439"/>
              <a:chExt cx="69" cy="199"/>
            </a:xfrm>
          </p:grpSpPr>
          <p:sp>
            <p:nvSpPr>
              <p:cNvPr id="130" name="Line 132"/>
              <p:cNvSpPr>
                <a:spLocks noChangeShapeType="1"/>
              </p:cNvSpPr>
              <p:nvPr/>
            </p:nvSpPr>
            <p:spPr bwMode="auto">
              <a:xfrm>
                <a:off x="4100" y="3439"/>
                <a:ext cx="1" cy="16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3"/>
              <p:cNvSpPr>
                <a:spLocks/>
              </p:cNvSpPr>
              <p:nvPr/>
            </p:nvSpPr>
            <p:spPr bwMode="auto">
              <a:xfrm>
                <a:off x="4061" y="3581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39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57">
                    <a:moveTo>
                      <a:pt x="0" y="0"/>
                    </a:moveTo>
                    <a:lnTo>
                      <a:pt x="39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8" name="Group 137"/>
            <p:cNvGrpSpPr>
              <a:grpSpLocks/>
            </p:cNvGrpSpPr>
            <p:nvPr/>
          </p:nvGrpSpPr>
          <p:grpSpPr bwMode="auto">
            <a:xfrm>
              <a:off x="3278" y="3496"/>
              <a:ext cx="68" cy="132"/>
              <a:chOff x="3278" y="3496"/>
              <a:chExt cx="68" cy="132"/>
            </a:xfrm>
          </p:grpSpPr>
          <p:sp>
            <p:nvSpPr>
              <p:cNvPr id="128" name="Line 135"/>
              <p:cNvSpPr>
                <a:spLocks noChangeShapeType="1"/>
              </p:cNvSpPr>
              <p:nvPr/>
            </p:nvSpPr>
            <p:spPr bwMode="auto">
              <a:xfrm>
                <a:off x="3317" y="3496"/>
                <a:ext cx="1" cy="95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36"/>
              <p:cNvSpPr>
                <a:spLocks/>
              </p:cNvSpPr>
              <p:nvPr/>
            </p:nvSpPr>
            <p:spPr bwMode="auto">
              <a:xfrm>
                <a:off x="3278" y="3572"/>
                <a:ext cx="68" cy="56"/>
              </a:xfrm>
              <a:custGeom>
                <a:avLst/>
                <a:gdLst>
                  <a:gd name="T0" fmla="*/ 0 w 68"/>
                  <a:gd name="T1" fmla="*/ 0 h 56"/>
                  <a:gd name="T2" fmla="*/ 39 w 68"/>
                  <a:gd name="T3" fmla="*/ 56 h 56"/>
                  <a:gd name="T4" fmla="*/ 68 w 68"/>
                  <a:gd name="T5" fmla="*/ 0 h 56"/>
                  <a:gd name="T6" fmla="*/ 0 w 68"/>
                  <a:gd name="T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6">
                    <a:moveTo>
                      <a:pt x="0" y="0"/>
                    </a:moveTo>
                    <a:lnTo>
                      <a:pt x="39" y="56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9" name="Line 138"/>
            <p:cNvSpPr>
              <a:spLocks noChangeShapeType="1"/>
            </p:cNvSpPr>
            <p:nvPr/>
          </p:nvSpPr>
          <p:spPr bwMode="auto">
            <a:xfrm>
              <a:off x="3865" y="3439"/>
              <a:ext cx="1" cy="6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139"/>
            <p:cNvSpPr>
              <a:spLocks noChangeShapeType="1"/>
            </p:cNvSpPr>
            <p:nvPr/>
          </p:nvSpPr>
          <p:spPr bwMode="auto">
            <a:xfrm>
              <a:off x="3317" y="3505"/>
              <a:ext cx="54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142"/>
            <p:cNvGrpSpPr>
              <a:grpSpLocks/>
            </p:cNvGrpSpPr>
            <p:nvPr/>
          </p:nvGrpSpPr>
          <p:grpSpPr bwMode="auto">
            <a:xfrm>
              <a:off x="3591" y="3033"/>
              <a:ext cx="69" cy="132"/>
              <a:chOff x="3591" y="3033"/>
              <a:chExt cx="69" cy="132"/>
            </a:xfrm>
          </p:grpSpPr>
          <p:sp>
            <p:nvSpPr>
              <p:cNvPr id="126" name="Line 140"/>
              <p:cNvSpPr>
                <a:spLocks noChangeShapeType="1"/>
              </p:cNvSpPr>
              <p:nvPr/>
            </p:nvSpPr>
            <p:spPr bwMode="auto">
              <a:xfrm>
                <a:off x="3630" y="3033"/>
                <a:ext cx="1" cy="9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41"/>
              <p:cNvSpPr>
                <a:spLocks/>
              </p:cNvSpPr>
              <p:nvPr/>
            </p:nvSpPr>
            <p:spPr bwMode="auto">
              <a:xfrm>
                <a:off x="3591" y="3108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39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57">
                    <a:moveTo>
                      <a:pt x="0" y="0"/>
                    </a:moveTo>
                    <a:lnTo>
                      <a:pt x="39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" name="Line 143"/>
            <p:cNvSpPr>
              <a:spLocks noChangeShapeType="1"/>
            </p:cNvSpPr>
            <p:nvPr/>
          </p:nvSpPr>
          <p:spPr bwMode="auto">
            <a:xfrm flipH="1">
              <a:off x="1203" y="3042"/>
              <a:ext cx="242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144"/>
            <p:cNvSpPr>
              <a:spLocks noChangeShapeType="1"/>
            </p:cNvSpPr>
            <p:nvPr/>
          </p:nvSpPr>
          <p:spPr bwMode="auto">
            <a:xfrm>
              <a:off x="1203" y="2844"/>
              <a:ext cx="1" cy="18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145"/>
            <p:cNvSpPr>
              <a:spLocks noChangeShapeType="1"/>
            </p:cNvSpPr>
            <p:nvPr/>
          </p:nvSpPr>
          <p:spPr bwMode="auto">
            <a:xfrm>
              <a:off x="2925" y="2976"/>
              <a:ext cx="109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5" name="Group 148"/>
            <p:cNvGrpSpPr>
              <a:grpSpLocks/>
            </p:cNvGrpSpPr>
            <p:nvPr/>
          </p:nvGrpSpPr>
          <p:grpSpPr bwMode="auto">
            <a:xfrm>
              <a:off x="2886" y="2976"/>
              <a:ext cx="69" cy="652"/>
              <a:chOff x="2886" y="2976"/>
              <a:chExt cx="69" cy="652"/>
            </a:xfrm>
          </p:grpSpPr>
          <p:sp>
            <p:nvSpPr>
              <p:cNvPr id="124" name="Line 146"/>
              <p:cNvSpPr>
                <a:spLocks noChangeShapeType="1"/>
              </p:cNvSpPr>
              <p:nvPr/>
            </p:nvSpPr>
            <p:spPr bwMode="auto">
              <a:xfrm flipV="1">
                <a:off x="2925" y="2976"/>
                <a:ext cx="1" cy="615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47"/>
              <p:cNvSpPr>
                <a:spLocks/>
              </p:cNvSpPr>
              <p:nvPr/>
            </p:nvSpPr>
            <p:spPr bwMode="auto">
              <a:xfrm>
                <a:off x="2886" y="3572"/>
                <a:ext cx="69" cy="56"/>
              </a:xfrm>
              <a:custGeom>
                <a:avLst/>
                <a:gdLst>
                  <a:gd name="T0" fmla="*/ 0 w 69"/>
                  <a:gd name="T1" fmla="*/ 0 h 56"/>
                  <a:gd name="T2" fmla="*/ 39 w 69"/>
                  <a:gd name="T3" fmla="*/ 56 h 56"/>
                  <a:gd name="T4" fmla="*/ 69 w 69"/>
                  <a:gd name="T5" fmla="*/ 0 h 56"/>
                  <a:gd name="T6" fmla="*/ 0 w 69"/>
                  <a:gd name="T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56">
                    <a:moveTo>
                      <a:pt x="0" y="0"/>
                    </a:moveTo>
                    <a:lnTo>
                      <a:pt x="39" y="56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Line 149"/>
            <p:cNvSpPr>
              <a:spLocks noChangeShapeType="1"/>
            </p:cNvSpPr>
            <p:nvPr/>
          </p:nvSpPr>
          <p:spPr bwMode="auto">
            <a:xfrm>
              <a:off x="1516" y="1303"/>
              <a:ext cx="31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150"/>
            <p:cNvSpPr>
              <a:spLocks noChangeShapeType="1"/>
            </p:cNvSpPr>
            <p:nvPr/>
          </p:nvSpPr>
          <p:spPr bwMode="auto">
            <a:xfrm>
              <a:off x="1986" y="1303"/>
              <a:ext cx="31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151"/>
            <p:cNvSpPr>
              <a:spLocks noChangeShapeType="1"/>
            </p:cNvSpPr>
            <p:nvPr/>
          </p:nvSpPr>
          <p:spPr bwMode="auto">
            <a:xfrm>
              <a:off x="1829" y="1303"/>
              <a:ext cx="78" cy="6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152"/>
            <p:cNvSpPr>
              <a:spLocks noChangeShapeType="1"/>
            </p:cNvSpPr>
            <p:nvPr/>
          </p:nvSpPr>
          <p:spPr bwMode="auto">
            <a:xfrm flipH="1">
              <a:off x="1907" y="1303"/>
              <a:ext cx="79" cy="6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153"/>
            <p:cNvSpPr>
              <a:spLocks noChangeShapeType="1"/>
            </p:cNvSpPr>
            <p:nvPr/>
          </p:nvSpPr>
          <p:spPr bwMode="auto">
            <a:xfrm>
              <a:off x="1516" y="1303"/>
              <a:ext cx="156" cy="33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Line 154"/>
            <p:cNvSpPr>
              <a:spLocks noChangeShapeType="1"/>
            </p:cNvSpPr>
            <p:nvPr/>
          </p:nvSpPr>
          <p:spPr bwMode="auto">
            <a:xfrm flipH="1">
              <a:off x="2142" y="1303"/>
              <a:ext cx="157" cy="33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Line 155"/>
            <p:cNvSpPr>
              <a:spLocks noChangeShapeType="1"/>
            </p:cNvSpPr>
            <p:nvPr/>
          </p:nvSpPr>
          <p:spPr bwMode="auto">
            <a:xfrm>
              <a:off x="1672" y="1634"/>
              <a:ext cx="470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3" name="Group 178"/>
            <p:cNvGrpSpPr>
              <a:grpSpLocks/>
            </p:cNvGrpSpPr>
            <p:nvPr/>
          </p:nvGrpSpPr>
          <p:grpSpPr bwMode="auto">
            <a:xfrm>
              <a:off x="3395" y="2097"/>
              <a:ext cx="1253" cy="398"/>
              <a:chOff x="3395" y="2097"/>
              <a:chExt cx="1253" cy="398"/>
            </a:xfrm>
          </p:grpSpPr>
          <p:sp>
            <p:nvSpPr>
              <p:cNvPr id="117" name="Line 156"/>
              <p:cNvSpPr>
                <a:spLocks noChangeShapeType="1"/>
              </p:cNvSpPr>
              <p:nvPr/>
            </p:nvSpPr>
            <p:spPr bwMode="auto">
              <a:xfrm>
                <a:off x="3395" y="2097"/>
                <a:ext cx="549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57"/>
              <p:cNvSpPr>
                <a:spLocks noChangeShapeType="1"/>
              </p:cNvSpPr>
              <p:nvPr/>
            </p:nvSpPr>
            <p:spPr bwMode="auto">
              <a:xfrm>
                <a:off x="4100" y="2097"/>
                <a:ext cx="54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58"/>
              <p:cNvSpPr>
                <a:spLocks noChangeShapeType="1"/>
              </p:cNvSpPr>
              <p:nvPr/>
            </p:nvSpPr>
            <p:spPr bwMode="auto">
              <a:xfrm>
                <a:off x="3944" y="2097"/>
                <a:ext cx="78" cy="6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59"/>
              <p:cNvSpPr>
                <a:spLocks noChangeShapeType="1"/>
              </p:cNvSpPr>
              <p:nvPr/>
            </p:nvSpPr>
            <p:spPr bwMode="auto">
              <a:xfrm flipH="1">
                <a:off x="4022" y="2097"/>
                <a:ext cx="78" cy="6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60"/>
              <p:cNvSpPr>
                <a:spLocks noChangeShapeType="1"/>
              </p:cNvSpPr>
              <p:nvPr/>
            </p:nvSpPr>
            <p:spPr bwMode="auto">
              <a:xfrm>
                <a:off x="3395" y="2097"/>
                <a:ext cx="235" cy="39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61"/>
              <p:cNvSpPr>
                <a:spLocks noChangeShapeType="1"/>
              </p:cNvSpPr>
              <p:nvPr/>
            </p:nvSpPr>
            <p:spPr bwMode="auto">
              <a:xfrm flipH="1">
                <a:off x="4413" y="2097"/>
                <a:ext cx="235" cy="39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62"/>
              <p:cNvSpPr>
                <a:spLocks noChangeShapeType="1"/>
              </p:cNvSpPr>
              <p:nvPr/>
            </p:nvSpPr>
            <p:spPr bwMode="auto">
              <a:xfrm>
                <a:off x="3630" y="2494"/>
                <a:ext cx="783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4" name="Rectangle 163"/>
            <p:cNvSpPr>
              <a:spLocks noChangeArrowheads="1"/>
            </p:cNvSpPr>
            <p:nvPr/>
          </p:nvSpPr>
          <p:spPr bwMode="auto">
            <a:xfrm>
              <a:off x="811" y="2163"/>
              <a:ext cx="715" cy="274"/>
            </a:xfrm>
            <a:prstGeom prst="rect">
              <a:avLst/>
            </a:prstGeom>
            <a:solidFill>
              <a:srgbClr val="CCFFCC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164"/>
            <p:cNvSpPr>
              <a:spLocks noChangeArrowheads="1"/>
            </p:cNvSpPr>
            <p:nvPr/>
          </p:nvSpPr>
          <p:spPr bwMode="auto">
            <a:xfrm>
              <a:off x="3591" y="1246"/>
              <a:ext cx="167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165"/>
            <p:cNvSpPr>
              <a:spLocks noChangeArrowheads="1"/>
            </p:cNvSpPr>
            <p:nvPr/>
          </p:nvSpPr>
          <p:spPr bwMode="auto">
            <a:xfrm>
              <a:off x="3601" y="1325"/>
              <a:ext cx="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1</a:t>
              </a:r>
              <a:endParaRPr lang="en-US" altLang="zh-CN"/>
            </a:p>
          </p:txBody>
        </p:sp>
        <p:sp>
          <p:nvSpPr>
            <p:cNvPr id="107" name="Rectangle 166"/>
            <p:cNvSpPr>
              <a:spLocks noChangeArrowheads="1"/>
            </p:cNvSpPr>
            <p:nvPr/>
          </p:nvSpPr>
          <p:spPr bwMode="auto">
            <a:xfrm>
              <a:off x="4531" y="1246"/>
              <a:ext cx="166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167"/>
            <p:cNvSpPr>
              <a:spLocks noChangeArrowheads="1"/>
            </p:cNvSpPr>
            <p:nvPr/>
          </p:nvSpPr>
          <p:spPr bwMode="auto">
            <a:xfrm>
              <a:off x="4541" y="1325"/>
              <a:ext cx="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1</a:t>
              </a:r>
              <a:endParaRPr lang="en-US" altLang="zh-CN"/>
            </a:p>
          </p:txBody>
        </p:sp>
        <p:sp>
          <p:nvSpPr>
            <p:cNvPr id="109" name="Rectangle 168"/>
            <p:cNvSpPr>
              <a:spLocks noChangeArrowheads="1"/>
            </p:cNvSpPr>
            <p:nvPr/>
          </p:nvSpPr>
          <p:spPr bwMode="auto">
            <a:xfrm>
              <a:off x="1320" y="2097"/>
              <a:ext cx="166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169"/>
            <p:cNvSpPr>
              <a:spLocks noChangeArrowheads="1"/>
            </p:cNvSpPr>
            <p:nvPr/>
          </p:nvSpPr>
          <p:spPr bwMode="auto">
            <a:xfrm>
              <a:off x="1330" y="2171"/>
              <a:ext cx="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1</a:t>
              </a:r>
              <a:endParaRPr lang="en-US" altLang="zh-CN"/>
            </a:p>
          </p:txBody>
        </p:sp>
        <p:sp>
          <p:nvSpPr>
            <p:cNvPr id="111" name="Rectangle 170"/>
            <p:cNvSpPr>
              <a:spLocks noChangeArrowheads="1"/>
            </p:cNvSpPr>
            <p:nvPr/>
          </p:nvSpPr>
          <p:spPr bwMode="auto">
            <a:xfrm>
              <a:off x="3278" y="1246"/>
              <a:ext cx="166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Rectangle 171"/>
            <p:cNvSpPr>
              <a:spLocks noChangeArrowheads="1"/>
            </p:cNvSpPr>
            <p:nvPr/>
          </p:nvSpPr>
          <p:spPr bwMode="auto">
            <a:xfrm>
              <a:off x="3288" y="1325"/>
              <a:ext cx="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0</a:t>
              </a:r>
              <a:endParaRPr lang="en-US" altLang="zh-CN"/>
            </a:p>
          </p:txBody>
        </p:sp>
        <p:sp>
          <p:nvSpPr>
            <p:cNvPr id="113" name="Rectangle 172"/>
            <p:cNvSpPr>
              <a:spLocks noChangeArrowheads="1"/>
            </p:cNvSpPr>
            <p:nvPr/>
          </p:nvSpPr>
          <p:spPr bwMode="auto">
            <a:xfrm>
              <a:off x="4218" y="1246"/>
              <a:ext cx="166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173"/>
            <p:cNvSpPr>
              <a:spLocks noChangeArrowheads="1"/>
            </p:cNvSpPr>
            <p:nvPr/>
          </p:nvSpPr>
          <p:spPr bwMode="auto">
            <a:xfrm>
              <a:off x="4227" y="1325"/>
              <a:ext cx="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0</a:t>
              </a:r>
              <a:endParaRPr lang="en-US" altLang="zh-CN"/>
            </a:p>
          </p:txBody>
        </p:sp>
        <p:sp>
          <p:nvSpPr>
            <p:cNvPr id="115" name="Rectangle 174"/>
            <p:cNvSpPr>
              <a:spLocks noChangeArrowheads="1"/>
            </p:cNvSpPr>
            <p:nvPr/>
          </p:nvSpPr>
          <p:spPr bwMode="auto">
            <a:xfrm>
              <a:off x="928" y="2097"/>
              <a:ext cx="167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75"/>
            <p:cNvSpPr>
              <a:spLocks noChangeArrowheads="1"/>
            </p:cNvSpPr>
            <p:nvPr/>
          </p:nvSpPr>
          <p:spPr bwMode="auto">
            <a:xfrm>
              <a:off x="938" y="2160"/>
              <a:ext cx="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</a:rPr>
                <a:t>0</a:t>
              </a:r>
              <a:endParaRPr lang="en-US" altLang="zh-CN"/>
            </a:p>
          </p:txBody>
        </p:sp>
      </p:grpSp>
    </p:spTree>
    <p:extLst>
      <p:ext uri="{BB962C8B-B14F-4D97-AF65-F5344CB8AC3E}">
        <p14:creationId xmlns:p14="http://schemas.microsoft.com/office/powerpoint/2010/main" val="783546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3D990-1694-A94A-99F8-F3C0BA66B947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2"/>
                </a:solidFill>
              </a:rPr>
              <a:t>浮点运算器举例</a:t>
            </a:r>
            <a:r>
              <a:rPr lang="en-US" altLang="zh-CN">
                <a:solidFill>
                  <a:srgbClr val="333399"/>
                </a:solidFill>
              </a:rPr>
              <a:t>-Intel 80287</a:t>
            </a:r>
            <a:r>
              <a:rPr lang="en-US" altLang="zh-CN">
                <a:solidFill>
                  <a:schemeClr val="tx2"/>
                </a:solidFill>
              </a:rPr>
              <a:t> </a:t>
            </a:r>
            <a:endParaRPr lang="en-US" altLang="zh-CN" sz="2800">
              <a:solidFill>
                <a:srgbClr val="333399"/>
              </a:solidFill>
            </a:endParaRPr>
          </a:p>
        </p:txBody>
      </p:sp>
      <p:graphicFrame>
        <p:nvGraphicFramePr>
          <p:cNvPr id="45158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468313" y="1052513"/>
          <a:ext cx="5700712" cy="51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Visio" r:id="rId3" imgW="5065776" imgH="4606747" progId="Visio.Drawing.11">
                  <p:embed/>
                </p:oleObj>
              </mc:Choice>
              <mc:Fallback>
                <p:oleObj name="Visio" r:id="rId3" imgW="5065776" imgH="4606747" progId="Visio.Drawing.11">
                  <p:embed/>
                  <p:pic>
                    <p:nvPicPr>
                      <p:cNvPr id="4515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052513"/>
                        <a:ext cx="5700712" cy="518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1588" name="Group 4"/>
          <p:cNvGrpSpPr>
            <a:grpSpLocks/>
          </p:cNvGrpSpPr>
          <p:nvPr/>
        </p:nvGrpSpPr>
        <p:grpSpPr bwMode="auto">
          <a:xfrm>
            <a:off x="755650" y="3052763"/>
            <a:ext cx="720725" cy="376237"/>
            <a:chOff x="476" y="1923"/>
            <a:chExt cx="454" cy="237"/>
          </a:xfrm>
        </p:grpSpPr>
        <p:sp>
          <p:nvSpPr>
            <p:cNvPr id="451589" name="Line 5"/>
            <p:cNvSpPr>
              <a:spLocks noChangeShapeType="1"/>
            </p:cNvSpPr>
            <p:nvPr/>
          </p:nvSpPr>
          <p:spPr bwMode="auto">
            <a:xfrm>
              <a:off x="476" y="2160"/>
              <a:ext cx="45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51590" name="Text Box 6"/>
            <p:cNvSpPr txBox="1">
              <a:spLocks noChangeArrowheads="1"/>
            </p:cNvSpPr>
            <p:nvPr/>
          </p:nvSpPr>
          <p:spPr bwMode="auto">
            <a:xfrm>
              <a:off x="476" y="1923"/>
              <a:ext cx="36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 b="1">
                  <a:solidFill>
                    <a:srgbClr val="333399"/>
                  </a:solidFill>
                  <a:ea typeface="宋体" charset="-122"/>
                </a:rPr>
                <a:t>数据</a:t>
              </a:r>
            </a:p>
          </p:txBody>
        </p:sp>
      </p:grpSp>
      <p:sp>
        <p:nvSpPr>
          <p:cNvPr id="451591" name="Line 7"/>
          <p:cNvSpPr>
            <a:spLocks noChangeShapeType="1"/>
          </p:cNvSpPr>
          <p:nvPr/>
        </p:nvSpPr>
        <p:spPr bwMode="auto">
          <a:xfrm flipH="1">
            <a:off x="4211638" y="2565400"/>
            <a:ext cx="144462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1592" name="Line 8"/>
          <p:cNvSpPr>
            <a:spLocks noChangeShapeType="1"/>
          </p:cNvSpPr>
          <p:nvPr/>
        </p:nvSpPr>
        <p:spPr bwMode="auto">
          <a:xfrm flipH="1">
            <a:off x="3851275" y="3430588"/>
            <a:ext cx="21590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1593" name="Line 9"/>
          <p:cNvSpPr>
            <a:spLocks noChangeShapeType="1"/>
          </p:cNvSpPr>
          <p:nvPr/>
        </p:nvSpPr>
        <p:spPr bwMode="auto">
          <a:xfrm flipH="1">
            <a:off x="3851275" y="4149725"/>
            <a:ext cx="21590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1594" name="Line 10"/>
          <p:cNvSpPr>
            <a:spLocks noChangeShapeType="1"/>
          </p:cNvSpPr>
          <p:nvPr/>
        </p:nvSpPr>
        <p:spPr bwMode="auto">
          <a:xfrm flipH="1">
            <a:off x="4500563" y="4149725"/>
            <a:ext cx="142875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1595" name="Line 11"/>
          <p:cNvSpPr>
            <a:spLocks noChangeShapeType="1"/>
          </p:cNvSpPr>
          <p:nvPr/>
        </p:nvSpPr>
        <p:spPr bwMode="auto">
          <a:xfrm flipH="1">
            <a:off x="4427538" y="3429000"/>
            <a:ext cx="21590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1596" name="Text Box 12"/>
          <p:cNvSpPr txBox="1">
            <a:spLocks noChangeArrowheads="1"/>
          </p:cNvSpPr>
          <p:nvPr/>
        </p:nvSpPr>
        <p:spPr bwMode="auto">
          <a:xfrm>
            <a:off x="6227763" y="1125538"/>
            <a:ext cx="27368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b="1">
                <a:latin typeface="华文楷体" charset="-122"/>
              </a:rPr>
              <a:t>浮点运算部件以协处理器方式和</a:t>
            </a:r>
            <a:r>
              <a:rPr lang="en-US" altLang="zh-CN" b="1">
                <a:latin typeface="华文楷体" charset="-122"/>
              </a:rPr>
              <a:t>CPU </a:t>
            </a:r>
            <a:r>
              <a:rPr lang="zh-CN" altLang="en-US" b="1">
                <a:latin typeface="华文楷体" charset="-122"/>
              </a:rPr>
              <a:t>连接，有独立的控制逻辑；</a:t>
            </a:r>
          </a:p>
        </p:txBody>
      </p:sp>
      <p:sp>
        <p:nvSpPr>
          <p:cNvPr id="451597" name="Text Box 13"/>
          <p:cNvSpPr txBox="1">
            <a:spLocks noChangeArrowheads="1"/>
          </p:cNvSpPr>
          <p:nvPr/>
        </p:nvSpPr>
        <p:spPr bwMode="auto">
          <a:xfrm>
            <a:off x="6156325" y="2636838"/>
            <a:ext cx="27368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        </a:t>
            </a:r>
            <a:r>
              <a:rPr lang="en-US" altLang="zh-CN" b="1">
                <a:latin typeface="华文楷体" charset="-122"/>
              </a:rPr>
              <a:t>8</a:t>
            </a:r>
            <a:r>
              <a:rPr lang="zh-CN" altLang="en-US" b="1">
                <a:latin typeface="华文楷体" charset="-122"/>
              </a:rPr>
              <a:t>个 </a:t>
            </a:r>
            <a:r>
              <a:rPr lang="en-US" altLang="zh-CN" b="1">
                <a:latin typeface="华文楷体" charset="-122"/>
              </a:rPr>
              <a:t>80</a:t>
            </a:r>
            <a:r>
              <a:rPr lang="zh-CN" altLang="en-US" b="1">
                <a:latin typeface="华文楷体" charset="-122"/>
              </a:rPr>
              <a:t>位 浮点数寄存器，精度更高，采用堆栈结构并进行了扩展；</a:t>
            </a:r>
          </a:p>
        </p:txBody>
      </p:sp>
      <p:sp>
        <p:nvSpPr>
          <p:cNvPr id="451598" name="Text Box 14"/>
          <p:cNvSpPr txBox="1">
            <a:spLocks noChangeArrowheads="1"/>
          </p:cNvSpPr>
          <p:nvPr/>
        </p:nvSpPr>
        <p:spPr bwMode="auto">
          <a:xfrm>
            <a:off x="6227763" y="4149725"/>
            <a:ext cx="27368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b="1">
                <a:latin typeface="华文楷体" charset="-122"/>
              </a:rPr>
              <a:t>支持 </a:t>
            </a:r>
            <a:r>
              <a:rPr lang="en-US" altLang="zh-CN" b="1">
                <a:latin typeface="华文楷体" charset="-122"/>
              </a:rPr>
              <a:t>3</a:t>
            </a:r>
            <a:r>
              <a:rPr lang="zh-CN" altLang="en-US" b="1">
                <a:latin typeface="华文楷体" charset="-122"/>
              </a:rPr>
              <a:t>大类共 </a:t>
            </a:r>
            <a:r>
              <a:rPr lang="en-US" altLang="zh-CN" b="1">
                <a:latin typeface="华文楷体" charset="-122"/>
              </a:rPr>
              <a:t>7 </a:t>
            </a:r>
            <a:r>
              <a:rPr lang="zh-CN" altLang="en-US" b="1">
                <a:latin typeface="华文楷体" charset="-122"/>
              </a:rPr>
              <a:t>种数据，支持约 </a:t>
            </a:r>
            <a:r>
              <a:rPr lang="en-US" altLang="zh-CN" b="1">
                <a:latin typeface="华文楷体" charset="-122"/>
              </a:rPr>
              <a:t>60 </a:t>
            </a:r>
            <a:r>
              <a:rPr lang="zh-CN" altLang="en-US" b="1">
                <a:latin typeface="华文楷体" charset="-122"/>
              </a:rPr>
              <a:t>条指令；</a:t>
            </a:r>
          </a:p>
        </p:txBody>
      </p:sp>
      <p:sp>
        <p:nvSpPr>
          <p:cNvPr id="451599" name="Text Box 15"/>
          <p:cNvSpPr txBox="1">
            <a:spLocks noChangeArrowheads="1"/>
          </p:cNvSpPr>
          <p:nvPr/>
        </p:nvSpPr>
        <p:spPr bwMode="auto">
          <a:xfrm>
            <a:off x="6156325" y="5414963"/>
            <a:ext cx="27368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b="1">
                <a:solidFill>
                  <a:schemeClr val="tx2"/>
                </a:solidFill>
                <a:latin typeface="华文楷体" charset="-122"/>
              </a:rPr>
              <a:t>在后来的奔腾机中有重大改进。</a:t>
            </a:r>
          </a:p>
        </p:txBody>
      </p:sp>
    </p:spTree>
    <p:extLst>
      <p:ext uri="{BB962C8B-B14F-4D97-AF65-F5344CB8AC3E}">
        <p14:creationId xmlns:p14="http://schemas.microsoft.com/office/powerpoint/2010/main" val="3957693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Pentium</a:t>
            </a:r>
            <a:r>
              <a:rPr lang="zh-CN" altLang="en-US" dirty="0"/>
              <a:t>结构简图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563889" y="1196752"/>
            <a:ext cx="1872208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指令缓存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(8KB)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563889" y="2492896"/>
            <a:ext cx="1872208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预取缓冲器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563888" y="4897439"/>
            <a:ext cx="1872208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整型寄存器组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563889" y="5960306"/>
            <a:ext cx="1872208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数据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缓存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(8KB)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563889" y="3717032"/>
            <a:ext cx="936104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整型</a:t>
            </a:r>
            <a:r>
              <a:rPr lang="en-US" altLang="zh-CN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ALU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499993" y="3717032"/>
            <a:ext cx="936104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整型</a:t>
            </a:r>
            <a:r>
              <a:rPr lang="en-US" altLang="zh-CN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ALU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588225" y="1268760"/>
            <a:ext cx="1872208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指令分支预测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372201" y="2691172"/>
            <a:ext cx="2376263" cy="391720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88225" y="2744760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浮点算数逻辑部件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6688622" y="3343188"/>
            <a:ext cx="1872208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浮点寄存器组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372200" y="4212430"/>
            <a:ext cx="2376263" cy="7287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乘法器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372200" y="4941167"/>
            <a:ext cx="2375767" cy="7212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加法器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72201" y="5669904"/>
            <a:ext cx="2375766" cy="9384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触发器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99593" y="2925152"/>
            <a:ext cx="1872208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64</a:t>
            </a:r>
            <a:r>
              <a:rPr lang="zh-CN" altLang="en-US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位总线接口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21" name="Elbow Connector 20"/>
          <p:cNvCxnSpPr>
            <a:stCxn id="5" idx="1"/>
            <a:endCxn id="19" idx="3"/>
          </p:cNvCxnSpPr>
          <p:nvPr/>
        </p:nvCxnSpPr>
        <p:spPr bwMode="auto">
          <a:xfrm rot="10800000" flipV="1">
            <a:off x="2771801" y="1520788"/>
            <a:ext cx="792088" cy="1656392"/>
          </a:xfrm>
          <a:prstGeom prst="bentConnector3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9" idx="1"/>
            <a:endCxn id="19" idx="3"/>
          </p:cNvCxnSpPr>
          <p:nvPr/>
        </p:nvCxnSpPr>
        <p:spPr bwMode="auto">
          <a:xfrm rot="10800000">
            <a:off x="2771801" y="3177180"/>
            <a:ext cx="792088" cy="3107162"/>
          </a:xfrm>
          <a:prstGeom prst="bentConnector3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6" idx="0"/>
          </p:cNvCxnSpPr>
          <p:nvPr/>
        </p:nvCxnSpPr>
        <p:spPr bwMode="auto">
          <a:xfrm>
            <a:off x="4499993" y="1844824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63889" y="188205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256</a:t>
            </a:r>
            <a:r>
              <a:rPr lang="zh-CN" altLang="en-US" dirty="0"/>
              <a:t>位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3944762" y="2996952"/>
            <a:ext cx="0" cy="72007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>
            <a:off x="4971242" y="2983148"/>
            <a:ext cx="0" cy="72007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70194" y="29876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999480" y="29876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131840" y="3333441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</a:t>
            </a:r>
            <a:r>
              <a:rPr lang="zh-CN" altLang="en-US" dirty="0"/>
              <a:t>流水线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008958" y="33201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zh-CN" altLang="en-US" dirty="0"/>
              <a:t>流水线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3944762" y="4365104"/>
            <a:ext cx="0" cy="53233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 bwMode="auto">
          <a:xfrm>
            <a:off x="4971242" y="4351300"/>
            <a:ext cx="0" cy="54613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235561" y="44095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964847" y="44095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</a:t>
            </a:r>
            <a:endParaRPr lang="en-US" dirty="0"/>
          </a:p>
        </p:txBody>
      </p:sp>
      <p:cxnSp>
        <p:nvCxnSpPr>
          <p:cNvPr id="44" name="Straight Connector 43"/>
          <p:cNvCxnSpPr>
            <a:stCxn id="5" idx="3"/>
            <a:endCxn id="12" idx="1"/>
          </p:cNvCxnSpPr>
          <p:nvPr/>
        </p:nvCxnSpPr>
        <p:spPr bwMode="auto">
          <a:xfrm>
            <a:off x="5436097" y="1520788"/>
            <a:ext cx="115212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12" idx="2"/>
            <a:endCxn id="48" idx="0"/>
          </p:cNvCxnSpPr>
          <p:nvPr/>
        </p:nvCxnSpPr>
        <p:spPr bwMode="auto">
          <a:xfrm rot="5400000">
            <a:off x="5840144" y="808711"/>
            <a:ext cx="720080" cy="2648290"/>
          </a:xfrm>
          <a:prstGeom prst="bentConnector3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719586" y="24928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  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377346" y="30420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</a:t>
            </a:r>
            <a:endParaRPr lang="en-US" dirty="0"/>
          </a:p>
        </p:txBody>
      </p:sp>
      <p:cxnSp>
        <p:nvCxnSpPr>
          <p:cNvPr id="53" name="Elbow Connector 52"/>
          <p:cNvCxnSpPr>
            <a:stCxn id="6" idx="3"/>
            <a:endCxn id="51" idx="1"/>
          </p:cNvCxnSpPr>
          <p:nvPr/>
        </p:nvCxnSpPr>
        <p:spPr bwMode="auto">
          <a:xfrm>
            <a:off x="5436097" y="2744924"/>
            <a:ext cx="941249" cy="481789"/>
          </a:xfrm>
          <a:prstGeom prst="bentConnector3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 bwMode="auto">
          <a:xfrm>
            <a:off x="3944762" y="5401495"/>
            <a:ext cx="1020085" cy="55881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57" name="Straight Connector 56"/>
          <p:cNvCxnSpPr>
            <a:stCxn id="55" idx="1"/>
            <a:endCxn id="55" idx="3"/>
          </p:cNvCxnSpPr>
          <p:nvPr/>
        </p:nvCxnSpPr>
        <p:spPr bwMode="auto">
          <a:xfrm>
            <a:off x="3944762" y="5680901"/>
            <a:ext cx="102008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5" idx="3"/>
          </p:cNvCxnSpPr>
          <p:nvPr/>
        </p:nvCxnSpPr>
        <p:spPr bwMode="auto">
          <a:xfrm flipV="1">
            <a:off x="4964847" y="4014154"/>
            <a:ext cx="1408716" cy="166674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131247" y="53603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712451" y="41075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位</a:t>
            </a:r>
            <a:endParaRPr lang="en-US" dirty="0"/>
          </a:p>
        </p:txBody>
      </p:sp>
      <p:cxnSp>
        <p:nvCxnSpPr>
          <p:cNvPr id="65" name="Straight Connector 64"/>
          <p:cNvCxnSpPr>
            <a:stCxn id="19" idx="1"/>
          </p:cNvCxnSpPr>
          <p:nvPr/>
        </p:nvCxnSpPr>
        <p:spPr bwMode="auto">
          <a:xfrm flipH="1" flipV="1">
            <a:off x="251520" y="3172325"/>
            <a:ext cx="648073" cy="48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43984" y="32396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9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计算机是什么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一种高速运行的电子设备</a:t>
            </a:r>
          </a:p>
          <a:p>
            <a:r>
              <a:rPr lang="zh-CN" altLang="en-US" dirty="0"/>
              <a:t>用于进行数据的计算</a:t>
            </a:r>
          </a:p>
          <a:p>
            <a:r>
              <a:rPr lang="zh-CN" altLang="en-US" dirty="0"/>
              <a:t>可接受输入信息</a:t>
            </a:r>
          </a:p>
          <a:p>
            <a:r>
              <a:rPr lang="zh-CN" altLang="en-US" dirty="0"/>
              <a:t>根据用户要求对信息进行加工</a:t>
            </a:r>
          </a:p>
          <a:p>
            <a:r>
              <a:rPr lang="zh-CN" altLang="en-US" dirty="0"/>
              <a:t>输出结果</a:t>
            </a:r>
          </a:p>
          <a:p>
            <a:r>
              <a:rPr lang="en-US" dirty="0"/>
              <a:t>A calculating machine, esp. an automatic electronic device for performing mathematic or logical operations; freq. with defining word prefixed, as analogue, digital, electronic computer. </a:t>
            </a:r>
          </a:p>
          <a:p>
            <a:r>
              <a:rPr lang="en-US" dirty="0"/>
              <a:t>–Oxford English Dictionary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666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8870-F6B1-DD48-80EA-163F3E22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现代处理器对浮点数运算的支持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9D0E-ED92-6248-9D59-D29CD2FC4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</a:t>
            </a:r>
            <a:r>
              <a:rPr lang="zh-CN" altLang="en-US" dirty="0"/>
              <a:t>设计了独立于</a:t>
            </a:r>
            <a:r>
              <a:rPr lang="en-US" altLang="zh-CN" dirty="0"/>
              <a:t>8086</a:t>
            </a:r>
            <a:r>
              <a:rPr lang="zh-CN" altLang="en-US" dirty="0"/>
              <a:t>和</a:t>
            </a:r>
            <a:r>
              <a:rPr lang="en-US" altLang="zh-CN" dirty="0"/>
              <a:t>8088</a:t>
            </a:r>
            <a:r>
              <a:rPr lang="zh-CN" altLang="en-US" dirty="0"/>
              <a:t>处理器外的</a:t>
            </a:r>
            <a:r>
              <a:rPr lang="en-US" altLang="zh-CN" dirty="0"/>
              <a:t>8087</a:t>
            </a:r>
            <a:r>
              <a:rPr lang="zh-CN" altLang="en-US" dirty="0"/>
              <a:t>数学辅助处理器</a:t>
            </a:r>
            <a:endParaRPr lang="en-US" altLang="zh-CN" dirty="0"/>
          </a:p>
          <a:p>
            <a:r>
              <a:rPr lang="en-US" dirty="0"/>
              <a:t>Intel</a:t>
            </a:r>
            <a:r>
              <a:rPr lang="zh-CN" altLang="en-US" dirty="0"/>
              <a:t>在</a:t>
            </a:r>
            <a:r>
              <a:rPr lang="en-US" altLang="zh-CN" dirty="0"/>
              <a:t>80486</a:t>
            </a:r>
            <a:r>
              <a:rPr lang="en-US" dirty="0"/>
              <a:t>DX</a:t>
            </a:r>
            <a:r>
              <a:rPr lang="zh-CN" altLang="en-US" dirty="0"/>
              <a:t>处理器核心内首次集成了浮点运算单元</a:t>
            </a:r>
            <a:endParaRPr lang="en-US" altLang="zh-CN" dirty="0"/>
          </a:p>
          <a:p>
            <a:r>
              <a:rPr lang="zh-CN" altLang="en-US" dirty="0"/>
              <a:t>在现代处理器中，浮点计算功能会通过</a:t>
            </a:r>
            <a:r>
              <a:rPr lang="en-US" dirty="0" err="1"/>
              <a:t>SIMD（Single</a:t>
            </a:r>
            <a:r>
              <a:rPr lang="en-US" dirty="0"/>
              <a:t> Instruction Multiple Data，</a:t>
            </a:r>
            <a:r>
              <a:rPr lang="zh-CN" altLang="en-US" dirty="0"/>
              <a:t>单指令多数据流）的技术实现并行计算能力</a:t>
            </a:r>
            <a:endParaRPr lang="en-US" altLang="zh-CN" dirty="0"/>
          </a:p>
          <a:p>
            <a:r>
              <a:rPr lang="en-US" altLang="zh-CN" dirty="0"/>
              <a:t>MMX</a:t>
            </a:r>
            <a:r>
              <a:rPr lang="zh-CN" altLang="en-US" dirty="0"/>
              <a:t>，</a:t>
            </a:r>
            <a:r>
              <a:rPr lang="en-US" altLang="zh-CN" dirty="0"/>
              <a:t>SSE1~4</a:t>
            </a:r>
            <a:r>
              <a:rPr lang="zh-CN" altLang="en-US" dirty="0"/>
              <a:t>，</a:t>
            </a:r>
            <a:r>
              <a:rPr lang="en-US" altLang="zh-CN" dirty="0"/>
              <a:t>AVX1~2~512</a:t>
            </a:r>
            <a:r>
              <a:rPr lang="zh-CN" altLang="en-US" dirty="0"/>
              <a:t>，</a:t>
            </a:r>
            <a:r>
              <a:rPr lang="en-US" altLang="zh-CN" dirty="0"/>
              <a:t>FMA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C49AC-371B-B14C-ACA9-B8F1BEB3B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77BAC-1BA2-DB4A-992B-73B991DE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5334000"/>
            <a:ext cx="3810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84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AD55-626E-374E-9CED-FB8AFB60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现代的高速浮点计算单元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97C2E-D010-B846-9A18-5797232AF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4114800" cy="4910138"/>
          </a:xfrm>
        </p:spPr>
        <p:txBody>
          <a:bodyPr/>
          <a:lstStyle/>
          <a:p>
            <a:r>
              <a:rPr lang="en-US" sz="2000" dirty="0"/>
              <a:t>GPGPU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General</a:t>
            </a:r>
            <a:r>
              <a:rPr lang="zh-CN" altLang="en-US" sz="2000" dirty="0"/>
              <a:t> </a:t>
            </a:r>
            <a:r>
              <a:rPr lang="en-US" altLang="zh-CN" sz="2000" dirty="0"/>
              <a:t>Purpose</a:t>
            </a:r>
            <a:r>
              <a:rPr lang="zh-CN" altLang="en-US" sz="2000" dirty="0"/>
              <a:t> </a:t>
            </a:r>
            <a:r>
              <a:rPr lang="en-US" altLang="zh-CN" sz="2000" dirty="0"/>
              <a:t>Graphic</a:t>
            </a:r>
            <a:r>
              <a:rPr lang="zh-CN" altLang="en-US" sz="2000" dirty="0"/>
              <a:t> </a:t>
            </a:r>
            <a:r>
              <a:rPr lang="en-US" altLang="zh-CN" sz="2000" dirty="0"/>
              <a:t>Processing</a:t>
            </a:r>
            <a:r>
              <a:rPr lang="zh-CN" altLang="en-US" sz="2000" dirty="0"/>
              <a:t> </a:t>
            </a:r>
            <a:r>
              <a:rPr lang="en-US" altLang="zh-CN" sz="2000" dirty="0"/>
              <a:t>Unit</a:t>
            </a:r>
          </a:p>
          <a:p>
            <a:r>
              <a:rPr lang="en-US" altLang="zh-CN" sz="2000" dirty="0"/>
              <a:t>CUDA</a:t>
            </a:r>
          </a:p>
          <a:p>
            <a:r>
              <a:rPr lang="en-US" altLang="zh-CN" sz="2000" dirty="0"/>
              <a:t>OpenCL</a:t>
            </a:r>
            <a:endParaRPr lang="en-US" sz="2000" dirty="0"/>
          </a:p>
          <a:p>
            <a:r>
              <a:rPr lang="en-US" sz="2000" dirty="0"/>
              <a:t>CPU</a:t>
            </a:r>
            <a:r>
              <a:rPr lang="zh-CN" altLang="en-US" sz="2000" dirty="0"/>
              <a:t>中的浮点运算单元是为了更高精度浮点运算设计的。</a:t>
            </a:r>
            <a:r>
              <a:rPr lang="en-US" sz="2000" dirty="0"/>
              <a:t>Intel</a:t>
            </a:r>
            <a:r>
              <a:rPr lang="en-US" altLang="zh-CN" sz="2000" dirty="0"/>
              <a:t>-</a:t>
            </a:r>
            <a:r>
              <a:rPr lang="en-US" sz="2000" dirty="0"/>
              <a:t>AVX</a:t>
            </a:r>
            <a:r>
              <a:rPr lang="zh-CN" altLang="en-US" sz="2000" dirty="0"/>
              <a:t>指令集处理</a:t>
            </a:r>
            <a:r>
              <a:rPr lang="en-US" altLang="zh-CN" sz="2000" dirty="0"/>
              <a:t>512</a:t>
            </a:r>
            <a:r>
              <a:rPr lang="zh-CN" altLang="en-US" sz="2000" dirty="0"/>
              <a:t>位扩展数据</a:t>
            </a:r>
            <a:endParaRPr lang="en-US" altLang="zh-CN" sz="2000" dirty="0"/>
          </a:p>
          <a:p>
            <a:r>
              <a:rPr lang="en-US" sz="2000" dirty="0"/>
              <a:t>GPU</a:t>
            </a:r>
            <a:r>
              <a:rPr lang="zh-CN" altLang="en-US" sz="2000" dirty="0"/>
              <a:t>中的处理器都是为高度并行计算而设计的，在</a:t>
            </a:r>
            <a:r>
              <a:rPr lang="en-US" sz="2000" dirty="0"/>
              <a:t>Nvidia</a:t>
            </a:r>
            <a:r>
              <a:rPr lang="zh-CN" altLang="en-US" sz="2000" dirty="0"/>
              <a:t>以及</a:t>
            </a:r>
            <a:r>
              <a:rPr lang="en-US" sz="2000" dirty="0"/>
              <a:t>AMD</a:t>
            </a:r>
            <a:r>
              <a:rPr lang="zh-CN" altLang="en-US" sz="2000" dirty="0"/>
              <a:t>图形处理器上支持的数据精度大多是单精度和双精度浮点计算（</a:t>
            </a:r>
            <a:r>
              <a:rPr lang="en-US" sz="2000" dirty="0"/>
              <a:t>FP32</a:t>
            </a:r>
            <a:r>
              <a:rPr lang="zh-CN" altLang="en-US" sz="2000" dirty="0"/>
              <a:t>和</a:t>
            </a:r>
            <a:r>
              <a:rPr lang="en-US" sz="2000" dirty="0"/>
              <a:t>FP64），</a:t>
            </a:r>
            <a:r>
              <a:rPr lang="zh-CN" altLang="en-US" sz="2000" dirty="0"/>
              <a:t>甚至随着机器学习，深度学习，神经网络的流行，最新的图形处理器甚至支持了半精度浮点运算（</a:t>
            </a:r>
            <a:r>
              <a:rPr lang="en-US" sz="2000" dirty="0"/>
              <a:t>FP16）。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32511-B49F-4B40-844C-55F2C179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4700F-194F-3D46-B6E2-E8AA21E2E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587500"/>
            <a:ext cx="3810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17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检错纠错码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数据或编码在存储、传输等过程中可能出错</a:t>
            </a:r>
            <a:endParaRPr lang="en-US" altLang="zh-CN" dirty="0"/>
          </a:p>
          <a:p>
            <a:r>
              <a:rPr lang="zh-CN" altLang="en-US" dirty="0"/>
              <a:t>如何判断已经出错</a:t>
            </a:r>
            <a:endParaRPr lang="en-US" altLang="zh-CN" dirty="0"/>
          </a:p>
          <a:p>
            <a:pPr lvl="1"/>
            <a:r>
              <a:rPr lang="zh-CN" altLang="en-US" dirty="0"/>
              <a:t>比较：与所有正确的编码进行比较</a:t>
            </a:r>
            <a:endParaRPr lang="en-US" altLang="zh-CN" dirty="0"/>
          </a:p>
          <a:p>
            <a:pPr lvl="1"/>
            <a:r>
              <a:rPr lang="zh-CN" altLang="en-US" dirty="0"/>
              <a:t>特征：检验是否存在某些特征（预先放置到编码中）</a:t>
            </a:r>
            <a:endParaRPr lang="en-US" altLang="zh-CN" dirty="0"/>
          </a:p>
          <a:p>
            <a:r>
              <a:rPr lang="zh-CN" altLang="en-US" dirty="0"/>
              <a:t>发现错误之后能否自动纠正？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计算机种的数据如何进行检错？</a:t>
            </a:r>
            <a:endParaRPr lang="en-US" altLang="zh-CN" dirty="0"/>
          </a:p>
          <a:p>
            <a:r>
              <a:rPr lang="zh-CN" altLang="en-US" dirty="0"/>
              <a:t>纠错？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643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检错纠错码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使编码具有某种特征，通过检查这种特征是否存在来判断编码是否正确</a:t>
            </a:r>
            <a:endParaRPr lang="en-US" altLang="zh-CN" dirty="0"/>
          </a:p>
          <a:p>
            <a:r>
              <a:rPr lang="zh-CN" altLang="en-US" dirty="0"/>
              <a:t>出错时，如果还能支出是哪位出错，则可以纠正错误</a:t>
            </a:r>
            <a:endParaRPr lang="en-US" altLang="zh-CN" dirty="0"/>
          </a:p>
          <a:p>
            <a:pPr lvl="1"/>
            <a:r>
              <a:rPr lang="zh-CN" altLang="en-US" dirty="0"/>
              <a:t>编码</a:t>
            </a:r>
            <a:endParaRPr lang="en-US" altLang="zh-CN" dirty="0"/>
          </a:p>
          <a:p>
            <a:pPr lvl="1"/>
            <a:r>
              <a:rPr lang="zh-CN" altLang="en-US" dirty="0"/>
              <a:t>检查</a:t>
            </a:r>
            <a:endParaRPr lang="en-US" altLang="zh-CN" dirty="0"/>
          </a:p>
          <a:p>
            <a:pPr lvl="1"/>
            <a:r>
              <a:rPr lang="zh-CN" altLang="en-US" dirty="0"/>
              <a:t>出错后纠正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317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码距（最小码距）的概念：是指任意两个合法吗之间至少有几个二进制位不相同。</a:t>
            </a:r>
            <a:endParaRPr lang="en-US" altLang="zh-CN" dirty="0"/>
          </a:p>
          <a:p>
            <a:pPr lvl="1"/>
            <a:r>
              <a:rPr lang="zh-CN" altLang="en-US" dirty="0"/>
              <a:t>仅有一位不同的编码是无纠错能力的。例如用</a:t>
            </a:r>
            <a:r>
              <a:rPr lang="en-US" altLang="zh-CN" dirty="0"/>
              <a:t>4</a:t>
            </a:r>
            <a:r>
              <a:rPr lang="zh-CN" altLang="en-US" dirty="0"/>
              <a:t>位二进制表示</a:t>
            </a:r>
            <a:r>
              <a:rPr lang="en-US" altLang="zh-CN" dirty="0"/>
              <a:t>16</a:t>
            </a:r>
            <a:r>
              <a:rPr lang="zh-CN" altLang="en-US" dirty="0"/>
              <a:t>种状态，则</a:t>
            </a:r>
            <a:r>
              <a:rPr lang="en-US" altLang="zh-CN" dirty="0"/>
              <a:t>16</a:t>
            </a:r>
            <a:r>
              <a:rPr lang="zh-CN" altLang="en-US" dirty="0"/>
              <a:t>种编码都用到了，此时</a:t>
            </a:r>
            <a:r>
              <a:rPr lang="zh-CN" altLang="en-US" dirty="0">
                <a:solidFill>
                  <a:srgbClr val="FF0000"/>
                </a:solidFill>
              </a:rPr>
              <a:t>码距为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/>
              <a:t>。任意一个编码状态的四位码中的一位或者几位出错，都会变成另外一个合法码。这种编码</a:t>
            </a:r>
            <a:r>
              <a:rPr lang="zh-CN" altLang="en-US" dirty="0">
                <a:solidFill>
                  <a:srgbClr val="FF0000"/>
                </a:solidFill>
              </a:rPr>
              <a:t>没有检错能力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若用</a:t>
            </a:r>
            <a:r>
              <a:rPr lang="en-US" altLang="zh-CN" dirty="0"/>
              <a:t>4</a:t>
            </a:r>
            <a:r>
              <a:rPr lang="zh-CN" altLang="en-US" dirty="0"/>
              <a:t>个二进制位表示</a:t>
            </a:r>
            <a:r>
              <a:rPr lang="en-US" altLang="zh-CN" dirty="0"/>
              <a:t>8</a:t>
            </a:r>
            <a:r>
              <a:rPr lang="zh-CN" altLang="en-US" dirty="0"/>
              <a:t>种合法的状态，就可以只使用其中的</a:t>
            </a:r>
            <a:r>
              <a:rPr lang="en-US" altLang="zh-CN" dirty="0"/>
              <a:t>8</a:t>
            </a:r>
            <a:r>
              <a:rPr lang="zh-CN" altLang="en-US" dirty="0"/>
              <a:t>个编码来表示，另外</a:t>
            </a:r>
            <a:r>
              <a:rPr lang="en-US" altLang="zh-CN" dirty="0"/>
              <a:t>8</a:t>
            </a:r>
            <a:r>
              <a:rPr lang="zh-CN" altLang="en-US" dirty="0"/>
              <a:t>个为非法编码。合法的</a:t>
            </a:r>
            <a:r>
              <a:rPr lang="zh-CN" altLang="en-US" dirty="0">
                <a:solidFill>
                  <a:srgbClr val="FF0000"/>
                </a:solidFill>
              </a:rPr>
              <a:t>码距为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/>
              <a:t>。任何一位出错后都会成为非法码，</a:t>
            </a:r>
            <a:r>
              <a:rPr lang="zh-CN" altLang="en-US" dirty="0">
                <a:solidFill>
                  <a:srgbClr val="FF0000"/>
                </a:solidFill>
              </a:rPr>
              <a:t>有检测一位出错的能力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r>
              <a:rPr lang="zh-CN" altLang="en-US" dirty="0"/>
              <a:t>合理增大码距，能提高发现错误的能力，但表示一定数量的合法码所使用的二进制位数要变多，增加了电子线路的复杂性和数据存储、数据传送的数量。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0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常用检错纠错码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数据编码</a:t>
            </a:r>
            <a:r>
              <a:rPr lang="zh-CN" altLang="en-US" dirty="0">
                <a:sym typeface="Wingdings"/>
              </a:rPr>
              <a:t></a:t>
            </a:r>
            <a:r>
              <a:rPr lang="en-US" altLang="zh-CN" dirty="0">
                <a:sym typeface="Wingdings"/>
              </a:rPr>
              <a:t> </a:t>
            </a:r>
            <a:r>
              <a:rPr lang="zh-CN" altLang="en-US" dirty="0">
                <a:sym typeface="Wingdings"/>
              </a:rPr>
              <a:t>数据传输 </a:t>
            </a:r>
            <a:r>
              <a:rPr lang="en-US" altLang="zh-CN" dirty="0">
                <a:sym typeface="Wingdings"/>
              </a:rPr>
              <a:t></a:t>
            </a:r>
            <a:r>
              <a:rPr lang="zh-CN" altLang="en-US" dirty="0">
                <a:sym typeface="Wingdings"/>
              </a:rPr>
              <a:t> 数据译码</a:t>
            </a:r>
            <a:endParaRPr lang="en-US" altLang="zh-CN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zh-CN" altLang="en-US" dirty="0">
                <a:sym typeface="Wingdings"/>
              </a:rPr>
              <a:t>奇偶校验码：并行数据传输</a:t>
            </a:r>
            <a:endParaRPr lang="en-US" altLang="zh-CN" dirty="0">
              <a:sym typeface="Wingdings"/>
            </a:endParaRPr>
          </a:p>
          <a:p>
            <a:r>
              <a:rPr lang="zh-CN" altLang="en-US" dirty="0">
                <a:sym typeface="Wingdings"/>
              </a:rPr>
              <a:t>海明校验码：并行数据传输</a:t>
            </a:r>
            <a:endParaRPr lang="en-US" altLang="zh-CN" dirty="0">
              <a:sym typeface="Wingdings"/>
            </a:endParaRPr>
          </a:p>
          <a:p>
            <a:r>
              <a:rPr lang="zh-CN" altLang="en-US" dirty="0">
                <a:sym typeface="Wingdings"/>
              </a:rPr>
              <a:t>循环冗余校验码：串行数据传输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57" y="3762978"/>
            <a:ext cx="7450286" cy="247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85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奇偶校验码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奇校验，偶校验</a:t>
            </a:r>
            <a:endParaRPr lang="en-US" altLang="zh-CN" dirty="0"/>
          </a:p>
          <a:p>
            <a:r>
              <a:rPr lang="zh-CN" altLang="en-US" dirty="0"/>
              <a:t>用于并行码检错</a:t>
            </a:r>
          </a:p>
          <a:p>
            <a:r>
              <a:rPr lang="zh-CN" altLang="en-US" dirty="0"/>
              <a:t>原理：在</a:t>
            </a:r>
            <a:r>
              <a:rPr lang="en-US" altLang="zh-CN" b="1" dirty="0"/>
              <a:t>k </a:t>
            </a:r>
            <a:r>
              <a:rPr lang="zh-CN" altLang="en-US" dirty="0"/>
              <a:t>位数据码之外增加</a:t>
            </a:r>
            <a:r>
              <a:rPr lang="en-US" altLang="zh-CN" b="1" dirty="0"/>
              <a:t>1 </a:t>
            </a:r>
            <a:r>
              <a:rPr lang="zh-CN" altLang="en-US" dirty="0"/>
              <a:t>位校验位，</a:t>
            </a:r>
          </a:p>
          <a:p>
            <a:r>
              <a:rPr lang="zh-CN" altLang="en-US" dirty="0"/>
              <a:t>使</a:t>
            </a:r>
            <a:r>
              <a:rPr lang="en-US" altLang="zh-CN" b="1" dirty="0"/>
              <a:t>K+1 </a:t>
            </a:r>
            <a:r>
              <a:rPr lang="zh-CN" altLang="en-US" dirty="0"/>
              <a:t>位码字中取值为</a:t>
            </a:r>
            <a:r>
              <a:rPr lang="en-US" altLang="zh-CN" b="1" dirty="0"/>
              <a:t>1 </a:t>
            </a:r>
            <a:r>
              <a:rPr lang="zh-CN" altLang="en-US" dirty="0"/>
              <a:t>的位数总保持</a:t>
            </a:r>
          </a:p>
          <a:p>
            <a:r>
              <a:rPr lang="zh-CN" altLang="en-US" dirty="0"/>
              <a:t>为偶数（偶校验）或奇数（奇校验）。</a:t>
            </a:r>
          </a:p>
          <a:p>
            <a:r>
              <a:rPr lang="zh-CN" altLang="en-US" dirty="0"/>
              <a:t>有效数字：</a:t>
            </a:r>
            <a:r>
              <a:rPr lang="en-US" altLang="zh-CN" dirty="0"/>
              <a:t>0001</a:t>
            </a:r>
          </a:p>
          <a:p>
            <a:endParaRPr lang="en-US" dirty="0"/>
          </a:p>
          <a:p>
            <a:r>
              <a:rPr lang="zh-CN" altLang="en-US" dirty="0"/>
              <a:t>有效数字：</a:t>
            </a:r>
            <a:r>
              <a:rPr lang="en-US" altLang="zh-CN" dirty="0"/>
              <a:t>0101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744" y="3789040"/>
            <a:ext cx="5076056" cy="20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63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奇偶校验的实现电路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7353175" cy="45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38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海明校验码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用于多位并行数据</a:t>
            </a:r>
            <a:r>
              <a:rPr lang="zh-CN" altLang="en-US" dirty="0">
                <a:solidFill>
                  <a:srgbClr val="FF0000"/>
                </a:solidFill>
              </a:rPr>
              <a:t>检错纠错</a:t>
            </a:r>
            <a:r>
              <a:rPr lang="zh-CN" altLang="en-US" dirty="0"/>
              <a:t>处理</a:t>
            </a:r>
            <a:endParaRPr lang="en-US" altLang="zh-CN" dirty="0"/>
          </a:p>
          <a:p>
            <a:r>
              <a:rPr lang="zh-CN" altLang="en-US" dirty="0"/>
              <a:t>实现：为</a:t>
            </a:r>
            <a:r>
              <a:rPr lang="en-US" altLang="zh-CN" dirty="0"/>
              <a:t>k</a:t>
            </a:r>
            <a:r>
              <a:rPr lang="zh-CN" altLang="en-US" dirty="0"/>
              <a:t>个数据位设立</a:t>
            </a:r>
            <a:r>
              <a:rPr lang="en-US" altLang="zh-CN" dirty="0"/>
              <a:t>r</a:t>
            </a:r>
            <a:r>
              <a:rPr lang="zh-CN" altLang="en-US" dirty="0"/>
              <a:t>个校验位，使</a:t>
            </a:r>
            <a:r>
              <a:rPr lang="en-US" altLang="zh-CN" dirty="0" err="1"/>
              <a:t>k+r</a:t>
            </a:r>
            <a:r>
              <a:rPr lang="zh-CN" altLang="en-US" dirty="0"/>
              <a:t>位的码子同时具有这样两个特性</a:t>
            </a:r>
            <a:endParaRPr lang="en-US" altLang="zh-CN" dirty="0"/>
          </a:p>
          <a:p>
            <a:pPr lvl="1"/>
            <a:r>
              <a:rPr lang="zh-CN" altLang="en-US" dirty="0"/>
              <a:t>能发现并改正</a:t>
            </a:r>
            <a:r>
              <a:rPr lang="en-US" altLang="zh-CN" dirty="0" err="1"/>
              <a:t>k+r</a:t>
            </a:r>
            <a:r>
              <a:rPr lang="zh-CN" altLang="en-US" dirty="0"/>
              <a:t>位中任何一位出错</a:t>
            </a:r>
            <a:endParaRPr lang="en-US" altLang="zh-CN" dirty="0"/>
          </a:p>
          <a:p>
            <a:pPr lvl="1"/>
            <a:r>
              <a:rPr lang="zh-CN" altLang="en-US" dirty="0"/>
              <a:t>能发现</a:t>
            </a:r>
            <a:r>
              <a:rPr lang="en-US" altLang="zh-CN" dirty="0" err="1"/>
              <a:t>k+r</a:t>
            </a:r>
            <a:r>
              <a:rPr lang="zh-CN" altLang="en-US" dirty="0"/>
              <a:t>位中任何二位同时出错，但已无法改正</a:t>
            </a:r>
            <a:endParaRPr lang="en-US" altLang="zh-CN" dirty="0"/>
          </a:p>
          <a:p>
            <a:pPr lvl="1"/>
            <a:endParaRPr lang="en-US" dirty="0"/>
          </a:p>
          <a:p>
            <a:r>
              <a:rPr lang="en-US" altLang="zh-CN" dirty="0"/>
              <a:t>k</a:t>
            </a:r>
            <a:r>
              <a:rPr lang="zh-CN" altLang="en-US" dirty="0"/>
              <a:t>与</a:t>
            </a:r>
            <a:r>
              <a:rPr lang="en-US" altLang="zh-CN" dirty="0"/>
              <a:t>r</a:t>
            </a:r>
            <a:r>
              <a:rPr lang="zh-CN" altLang="en-US" dirty="0"/>
              <a:t>之间应该满足什么样的关系？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321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海明码的编码方法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合理的使用</a:t>
            </a:r>
            <a:r>
              <a:rPr lang="en-US" altLang="zh-CN" sz="2400" dirty="0"/>
              <a:t>k</a:t>
            </a:r>
            <a:r>
              <a:rPr lang="zh-CN" altLang="en-US" sz="2400" dirty="0"/>
              <a:t>位数据形成</a:t>
            </a:r>
            <a:r>
              <a:rPr lang="en-US" altLang="zh-CN" sz="2400" dirty="0"/>
              <a:t>r</a:t>
            </a:r>
            <a:r>
              <a:rPr lang="zh-CN" altLang="en-US" sz="2400" dirty="0"/>
              <a:t>个校验位的值，即保证用</a:t>
            </a:r>
            <a:r>
              <a:rPr lang="en-US" altLang="zh-CN" sz="2400" dirty="0"/>
              <a:t>k</a:t>
            </a:r>
            <a:r>
              <a:rPr lang="zh-CN" altLang="en-US" sz="2400" dirty="0"/>
              <a:t>个数据中不同的数据位组合来形成每个校验位的值，使任何一个数据位出错时，将影响</a:t>
            </a:r>
            <a:r>
              <a:rPr lang="en-US" altLang="zh-CN" sz="2400" dirty="0"/>
              <a:t>r</a:t>
            </a:r>
            <a:r>
              <a:rPr lang="zh-CN" altLang="en-US" sz="2400" dirty="0"/>
              <a:t>个校验位中不同的校验位组合起变化。这样一来，就可以通过检查哪种校验位组合起了变化，来推断是那个数据位错误造成的，对该位求反则实现纠错</a:t>
            </a:r>
            <a:endParaRPr lang="en-US" altLang="zh-CN" sz="2400" dirty="0"/>
          </a:p>
          <a:p>
            <a:r>
              <a:rPr lang="zh-CN" altLang="en-US" sz="2400" dirty="0"/>
              <a:t>有的时候两位出错与某种情况的一位出错对校验位组合的影响相同，必须加以区分与解决</a:t>
            </a:r>
            <a:endParaRPr lang="en-US" altLang="zh-CN" sz="2400" dirty="0"/>
          </a:p>
          <a:p>
            <a:r>
              <a:rPr lang="zh-CN" altLang="en-US" sz="2400" dirty="0"/>
              <a:t>位数</a:t>
            </a:r>
            <a:r>
              <a:rPr lang="en-US" altLang="zh-CN" sz="2400" dirty="0"/>
              <a:t>r</a:t>
            </a:r>
            <a:r>
              <a:rPr lang="zh-CN" altLang="en-US" sz="2400" dirty="0"/>
              <a:t>和</a:t>
            </a:r>
            <a:r>
              <a:rPr lang="en-US" altLang="zh-CN" sz="2400" dirty="0"/>
              <a:t>k</a:t>
            </a:r>
            <a:r>
              <a:rPr lang="zh-CN" altLang="en-US" sz="2400" dirty="0"/>
              <a:t>的关系：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r</a:t>
            </a:r>
            <a:r>
              <a:rPr lang="zh-CN" altLang="en-US" sz="2400" dirty="0"/>
              <a:t>≥</a:t>
            </a:r>
            <a:r>
              <a:rPr lang="en-US" altLang="zh-CN" sz="2400" dirty="0"/>
              <a:t>k+r+1</a:t>
            </a:r>
            <a:r>
              <a:rPr lang="zh-CN" altLang="en-US" sz="2400" dirty="0"/>
              <a:t>，即用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r</a:t>
            </a:r>
            <a:r>
              <a:rPr lang="zh-CN" altLang="en-US" sz="2400" dirty="0"/>
              <a:t>个编码分别表示</a:t>
            </a:r>
            <a:r>
              <a:rPr lang="en-US" altLang="zh-CN" sz="2400" dirty="0"/>
              <a:t>k</a:t>
            </a:r>
            <a:r>
              <a:rPr lang="zh-CN" altLang="en-US" sz="2400" dirty="0"/>
              <a:t>个数据位，</a:t>
            </a:r>
            <a:r>
              <a:rPr lang="en-US" altLang="zh-CN" sz="2400" dirty="0"/>
              <a:t>r</a:t>
            </a:r>
            <a:r>
              <a:rPr lang="zh-CN" altLang="en-US" sz="2400" dirty="0"/>
              <a:t>个校验位中哪一位出错，</a:t>
            </a:r>
            <a:r>
              <a:rPr lang="zh-CN" altLang="en-US" sz="2400" dirty="0">
                <a:solidFill>
                  <a:srgbClr val="FF0000"/>
                </a:solidFill>
              </a:rPr>
              <a:t>都不错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2</a:t>
            </a:r>
            <a:r>
              <a:rPr lang="en-US" altLang="zh-CN" sz="2400" baseline="30000" dirty="0"/>
              <a:t>r-1</a:t>
            </a:r>
            <a:r>
              <a:rPr lang="zh-CN" altLang="en-US" sz="2400" dirty="0"/>
              <a:t> ≥</a:t>
            </a:r>
            <a:r>
              <a:rPr lang="en-US" altLang="zh-CN" sz="2400" dirty="0"/>
              <a:t>k+4</a:t>
            </a:r>
            <a:r>
              <a:rPr lang="zh-CN" altLang="en-US" sz="2400" dirty="0"/>
              <a:t>，用</a:t>
            </a:r>
            <a:r>
              <a:rPr lang="en-US" altLang="zh-CN" sz="2400" dirty="0"/>
              <a:t>r-1</a:t>
            </a:r>
            <a:r>
              <a:rPr lang="zh-CN" altLang="en-US" sz="2400" dirty="0"/>
              <a:t>位校验码为出错位编码，再单独设一位用以区分</a:t>
            </a:r>
            <a:r>
              <a:rPr lang="en-US" altLang="zh-CN" sz="2400" dirty="0"/>
              <a:t>1</a:t>
            </a:r>
            <a:r>
              <a:rPr lang="zh-CN" altLang="en-US" sz="2400" dirty="0"/>
              <a:t>位还是</a:t>
            </a:r>
            <a:r>
              <a:rPr lang="en-US" altLang="zh-CN" sz="2400" dirty="0"/>
              <a:t>2</a:t>
            </a:r>
            <a:r>
              <a:rPr lang="zh-CN" altLang="en-US" sz="2400" dirty="0"/>
              <a:t>位同时出错，</a:t>
            </a:r>
            <a:r>
              <a:rPr lang="zh-CN" altLang="en-US" sz="2400" dirty="0">
                <a:solidFill>
                  <a:srgbClr val="FF0000"/>
                </a:solidFill>
              </a:rPr>
              <a:t>更实用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47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计算机程序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Computer programs</a:t>
            </a:r>
            <a:r>
              <a:rPr lang="en-US" dirty="0"/>
              <a:t>(also </a:t>
            </a:r>
            <a:r>
              <a:rPr lang="en-US" b="1" dirty="0"/>
              <a:t>software programs</a:t>
            </a:r>
            <a:r>
              <a:rPr lang="en-US" dirty="0"/>
              <a:t>, or just </a:t>
            </a:r>
            <a:r>
              <a:rPr lang="en-US" b="1" dirty="0"/>
              <a:t>programs</a:t>
            </a:r>
            <a:r>
              <a:rPr lang="en-US" dirty="0"/>
              <a:t>) are </a:t>
            </a:r>
            <a:r>
              <a:rPr lang="en-US" dirty="0" err="1"/>
              <a:t>instructionsfor</a:t>
            </a:r>
            <a:r>
              <a:rPr lang="en-US" dirty="0"/>
              <a:t> a computer. A computer requires programs to function, and a computer program does nothing unless its instructions are executed by a central processor. Computer programs are either </a:t>
            </a:r>
            <a:r>
              <a:rPr lang="en-US" dirty="0" err="1"/>
              <a:t>executableprograms</a:t>
            </a:r>
            <a:r>
              <a:rPr lang="en-US" dirty="0"/>
              <a:t> or the source </a:t>
            </a:r>
            <a:r>
              <a:rPr lang="en-US" dirty="0" err="1"/>
              <a:t>codefrom</a:t>
            </a:r>
            <a:r>
              <a:rPr lang="en-US" dirty="0"/>
              <a:t> which executable programs are derived (e.g., compiled).</a:t>
            </a:r>
          </a:p>
          <a:p>
            <a:r>
              <a:rPr lang="zh-CN" altLang="en-US" dirty="0"/>
              <a:t>程序员和计算机进行交互的语言</a:t>
            </a:r>
          </a:p>
          <a:p>
            <a:r>
              <a:rPr lang="zh-CN" altLang="en-US" dirty="0"/>
              <a:t>计算机程序分类</a:t>
            </a:r>
          </a:p>
          <a:p>
            <a:pPr lvl="1"/>
            <a:r>
              <a:rPr lang="zh-CN" altLang="en-US" dirty="0"/>
              <a:t>高级语言</a:t>
            </a:r>
          </a:p>
          <a:p>
            <a:pPr lvl="1"/>
            <a:r>
              <a:rPr lang="zh-CN" altLang="en-US" dirty="0"/>
              <a:t>汇编语言</a:t>
            </a:r>
          </a:p>
          <a:p>
            <a:pPr lvl="1"/>
            <a:r>
              <a:rPr lang="zh-CN" altLang="en-US" dirty="0"/>
              <a:t>机器语言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47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海明码的实现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40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31" y="1340768"/>
            <a:ext cx="8244408" cy="49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0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海明码的实现方案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如何分配不同的数据位组合来形成每个校验位的值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P1</a:t>
            </a:r>
            <a:r>
              <a:rPr lang="en-US" altLang="zh-CN" b="1" dirty="0"/>
              <a:t> 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P2</a:t>
            </a:r>
            <a:r>
              <a:rPr lang="en-US" altLang="zh-CN" b="1" dirty="0"/>
              <a:t> </a:t>
            </a:r>
            <a:r>
              <a:rPr lang="zh-CN" altLang="en-US" b="1" dirty="0"/>
              <a:t> </a:t>
            </a:r>
            <a:r>
              <a:rPr lang="en-US" altLang="zh-CN" b="1" dirty="0"/>
              <a:t>D1 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P3</a:t>
            </a:r>
            <a:r>
              <a:rPr lang="en-US" altLang="zh-CN" b="1" dirty="0"/>
              <a:t> </a:t>
            </a:r>
            <a:r>
              <a:rPr lang="zh-CN" altLang="en-US" b="1" dirty="0"/>
              <a:t> </a:t>
            </a:r>
            <a:r>
              <a:rPr lang="en-US" altLang="zh-CN" b="1" dirty="0"/>
              <a:t>D2 </a:t>
            </a:r>
            <a:r>
              <a:rPr lang="zh-CN" altLang="en-US" b="1" dirty="0"/>
              <a:t> </a:t>
            </a:r>
            <a:r>
              <a:rPr lang="en-US" altLang="zh-CN" b="1" dirty="0"/>
              <a:t>D3 </a:t>
            </a:r>
            <a:r>
              <a:rPr lang="en-US" altLang="zh-CN" b="1" dirty="0">
                <a:solidFill>
                  <a:srgbClr val="FF0000"/>
                </a:solidFill>
              </a:rPr>
              <a:t>P4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zh-CN" altLang="en-US" b="1" dirty="0"/>
              <a:t>    </a:t>
            </a:r>
            <a:r>
              <a:rPr lang="en-US" altLang="zh-CN" b="1" dirty="0"/>
              <a:t>2</a:t>
            </a:r>
            <a:r>
              <a:rPr lang="zh-CN" altLang="en-US" b="1" dirty="0"/>
              <a:t>     </a:t>
            </a:r>
            <a:r>
              <a:rPr lang="en-US" altLang="zh-CN" b="1" dirty="0"/>
              <a:t>3</a:t>
            </a:r>
            <a:r>
              <a:rPr lang="zh-CN" altLang="en-US" b="1" dirty="0"/>
              <a:t>    </a:t>
            </a:r>
            <a:r>
              <a:rPr lang="en-US" altLang="zh-CN" b="1" dirty="0"/>
              <a:t>4</a:t>
            </a:r>
            <a:r>
              <a:rPr lang="zh-CN" altLang="en-US" b="1" dirty="0"/>
              <a:t>     </a:t>
            </a:r>
            <a:r>
              <a:rPr lang="en-US" altLang="zh-CN" b="1" dirty="0"/>
              <a:t>5</a:t>
            </a:r>
            <a:r>
              <a:rPr lang="zh-CN" altLang="en-US" b="1" dirty="0"/>
              <a:t>     </a:t>
            </a:r>
            <a:r>
              <a:rPr lang="en-US" altLang="zh-CN" b="1" dirty="0"/>
              <a:t>6</a:t>
            </a:r>
            <a:r>
              <a:rPr lang="zh-CN" altLang="en-US" dirty="0"/>
              <a:t>            编码方案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（一）准备工作：</a:t>
            </a:r>
          </a:p>
          <a:p>
            <a:r>
              <a:rPr lang="en-US" altLang="zh-CN" dirty="0"/>
              <a:t>(1) </a:t>
            </a:r>
            <a:r>
              <a:rPr lang="zh-CN" altLang="en-US" dirty="0"/>
              <a:t>从</a:t>
            </a:r>
            <a:r>
              <a:rPr lang="en-US" altLang="zh-CN" dirty="0"/>
              <a:t>1~6</a:t>
            </a:r>
            <a:r>
              <a:rPr lang="zh-CN" altLang="en-US" dirty="0"/>
              <a:t>按次序排列数据位、校验位，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(2) </a:t>
            </a:r>
            <a:r>
              <a:rPr lang="zh-CN" altLang="en-US" dirty="0">
                <a:solidFill>
                  <a:srgbClr val="FF0000"/>
                </a:solidFill>
              </a:rPr>
              <a:t>将校验位</a:t>
            </a:r>
            <a:r>
              <a:rPr lang="en-US" altLang="zh-CN" dirty="0">
                <a:solidFill>
                  <a:srgbClr val="FF0000"/>
                </a:solidFill>
              </a:rPr>
              <a:t>P1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P2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P3</a:t>
            </a:r>
            <a:r>
              <a:rPr lang="zh-CN" altLang="en-US" dirty="0">
                <a:solidFill>
                  <a:srgbClr val="FF0000"/>
                </a:solidFill>
              </a:rPr>
              <a:t>依次安排在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的幂次方位。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(3)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P4</a:t>
            </a:r>
            <a:r>
              <a:rPr lang="zh-CN" altLang="en-US" dirty="0">
                <a:solidFill>
                  <a:srgbClr val="FF0000"/>
                </a:solidFill>
              </a:rPr>
              <a:t>为总校验位，暂不考虑。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524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海明码的实现方案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如何分配不同的数据位组合来形成每个校验位的值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P1</a:t>
            </a:r>
            <a:r>
              <a:rPr lang="en-US" altLang="zh-CN" b="1" dirty="0"/>
              <a:t> 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P2</a:t>
            </a:r>
            <a:r>
              <a:rPr lang="en-US" altLang="zh-CN" b="1" dirty="0"/>
              <a:t> </a:t>
            </a:r>
            <a:r>
              <a:rPr lang="zh-CN" altLang="en-US" b="1" dirty="0"/>
              <a:t> </a:t>
            </a:r>
            <a:r>
              <a:rPr lang="en-US" altLang="zh-CN" b="1" dirty="0"/>
              <a:t>D1 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P3</a:t>
            </a:r>
            <a:r>
              <a:rPr lang="en-US" altLang="zh-CN" b="1" dirty="0"/>
              <a:t> </a:t>
            </a:r>
            <a:r>
              <a:rPr lang="zh-CN" altLang="en-US" b="1" dirty="0"/>
              <a:t> </a:t>
            </a:r>
            <a:r>
              <a:rPr lang="en-US" altLang="zh-CN" b="1" dirty="0"/>
              <a:t>D2 </a:t>
            </a:r>
            <a:r>
              <a:rPr lang="zh-CN" altLang="en-US" b="1" dirty="0"/>
              <a:t> </a:t>
            </a:r>
            <a:r>
              <a:rPr lang="en-US" altLang="zh-CN" b="1" dirty="0"/>
              <a:t>D3 </a:t>
            </a:r>
            <a:r>
              <a:rPr lang="en-US" altLang="zh-CN" b="1" dirty="0">
                <a:solidFill>
                  <a:srgbClr val="FF0000"/>
                </a:solidFill>
              </a:rPr>
              <a:t>P4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zh-CN" altLang="en-US" b="1" dirty="0"/>
              <a:t>    </a:t>
            </a:r>
            <a:r>
              <a:rPr lang="en-US" altLang="zh-CN" b="1" dirty="0"/>
              <a:t>2</a:t>
            </a:r>
            <a:r>
              <a:rPr lang="zh-CN" altLang="en-US" b="1" dirty="0"/>
              <a:t>     </a:t>
            </a:r>
            <a:r>
              <a:rPr lang="en-US" altLang="zh-CN" b="1" dirty="0"/>
              <a:t>3</a:t>
            </a:r>
            <a:r>
              <a:rPr lang="zh-CN" altLang="en-US" b="1" dirty="0"/>
              <a:t>    </a:t>
            </a:r>
            <a:r>
              <a:rPr lang="en-US" altLang="zh-CN" b="1" dirty="0"/>
              <a:t>4</a:t>
            </a:r>
            <a:r>
              <a:rPr lang="zh-CN" altLang="en-US" b="1" dirty="0"/>
              <a:t>     </a:t>
            </a:r>
            <a:r>
              <a:rPr lang="en-US" altLang="zh-CN" b="1" dirty="0"/>
              <a:t>5</a:t>
            </a:r>
            <a:r>
              <a:rPr lang="zh-CN" altLang="en-US" b="1" dirty="0"/>
              <a:t>     </a:t>
            </a:r>
            <a:r>
              <a:rPr lang="en-US" altLang="zh-CN" b="1" dirty="0"/>
              <a:t>6</a:t>
            </a:r>
            <a:r>
              <a:rPr lang="zh-CN" altLang="en-US" dirty="0"/>
              <a:t>            编码方案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（二）为各校验位分配数据位组合：</a:t>
            </a:r>
          </a:p>
          <a:p>
            <a:r>
              <a:rPr lang="en-US" altLang="zh-CN" dirty="0"/>
              <a:t>(1) </a:t>
            </a:r>
            <a:r>
              <a:rPr lang="zh-CN" altLang="en-US" dirty="0"/>
              <a:t>看数据位的编号分别为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，它们是校验位编号的组合：</a:t>
            </a:r>
          </a:p>
          <a:p>
            <a:r>
              <a:rPr lang="en-US" altLang="zh-CN" dirty="0"/>
              <a:t>3=1+2</a:t>
            </a:r>
            <a:r>
              <a:rPr lang="zh-CN" altLang="en-US" dirty="0"/>
              <a:t>、</a:t>
            </a:r>
            <a:r>
              <a:rPr lang="en-US" altLang="zh-CN" dirty="0"/>
              <a:t>5= 1+4</a:t>
            </a:r>
            <a:r>
              <a:rPr lang="zh-CN" altLang="en-US" dirty="0"/>
              <a:t>、</a:t>
            </a:r>
            <a:r>
              <a:rPr lang="en-US" altLang="zh-CN" dirty="0"/>
              <a:t>6= 2+4</a:t>
            </a:r>
          </a:p>
          <a:p>
            <a:r>
              <a:rPr lang="en-US" altLang="zh-CN" dirty="0"/>
              <a:t>(2) 1</a:t>
            </a:r>
            <a:r>
              <a:rPr lang="zh-CN" altLang="en-US" dirty="0"/>
              <a:t>出现在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5</a:t>
            </a:r>
            <a:r>
              <a:rPr lang="zh-CN" altLang="en-US" dirty="0"/>
              <a:t>中，则</a:t>
            </a:r>
            <a:r>
              <a:rPr lang="en-US" altLang="zh-CN" dirty="0"/>
              <a:t>P1</a:t>
            </a:r>
            <a:r>
              <a:rPr lang="zh-CN" altLang="en-US" dirty="0"/>
              <a:t>负责对</a:t>
            </a:r>
            <a:r>
              <a:rPr lang="en-US" altLang="zh-CN" dirty="0"/>
              <a:t>D1</a:t>
            </a:r>
            <a:r>
              <a:rPr lang="zh-CN" altLang="en-US" dirty="0"/>
              <a:t>和</a:t>
            </a:r>
            <a:r>
              <a:rPr lang="en-US" altLang="zh-CN" dirty="0"/>
              <a:t>D2</a:t>
            </a:r>
            <a:r>
              <a:rPr lang="zh-CN" altLang="en-US" dirty="0"/>
              <a:t>进行校验。</a:t>
            </a:r>
          </a:p>
          <a:p>
            <a:r>
              <a:rPr lang="en-US" altLang="zh-CN" dirty="0"/>
              <a:t>(3) 2</a:t>
            </a:r>
            <a:r>
              <a:rPr lang="zh-CN" altLang="en-US" dirty="0"/>
              <a:t>出现在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6</a:t>
            </a:r>
            <a:r>
              <a:rPr lang="zh-CN" altLang="en-US" dirty="0"/>
              <a:t>中，则</a:t>
            </a:r>
            <a:r>
              <a:rPr lang="en-US" altLang="zh-CN" dirty="0"/>
              <a:t>P2</a:t>
            </a:r>
            <a:r>
              <a:rPr lang="zh-CN" altLang="en-US" dirty="0"/>
              <a:t>负责对</a:t>
            </a:r>
            <a:r>
              <a:rPr lang="en-US" altLang="zh-CN" dirty="0"/>
              <a:t>D1</a:t>
            </a:r>
            <a:r>
              <a:rPr lang="zh-CN" altLang="en-US" dirty="0"/>
              <a:t>和</a:t>
            </a:r>
            <a:r>
              <a:rPr lang="en-US" altLang="zh-CN" dirty="0"/>
              <a:t>D3</a:t>
            </a:r>
            <a:r>
              <a:rPr lang="zh-CN" altLang="en-US" dirty="0"/>
              <a:t>进行校验。</a:t>
            </a:r>
          </a:p>
          <a:p>
            <a:r>
              <a:rPr lang="en-US" altLang="zh-CN" dirty="0"/>
              <a:t>(4) 4</a:t>
            </a:r>
            <a:r>
              <a:rPr lang="zh-CN" altLang="en-US" dirty="0"/>
              <a:t>出现在</a:t>
            </a:r>
            <a:r>
              <a:rPr lang="en-US" altLang="zh-CN" dirty="0"/>
              <a:t>5</a:t>
            </a:r>
            <a:r>
              <a:rPr lang="zh-CN" altLang="en-US" dirty="0"/>
              <a:t>和</a:t>
            </a:r>
            <a:r>
              <a:rPr lang="en-US" altLang="zh-CN" dirty="0"/>
              <a:t>6</a:t>
            </a:r>
            <a:r>
              <a:rPr lang="zh-CN" altLang="en-US" dirty="0"/>
              <a:t>中，则</a:t>
            </a:r>
            <a:r>
              <a:rPr lang="en-US" altLang="zh-CN" dirty="0"/>
              <a:t>P3</a:t>
            </a:r>
            <a:r>
              <a:rPr lang="zh-CN" altLang="en-US" dirty="0"/>
              <a:t>负责对</a:t>
            </a:r>
            <a:r>
              <a:rPr lang="en-US" altLang="zh-CN" dirty="0"/>
              <a:t>D2</a:t>
            </a:r>
            <a:r>
              <a:rPr lang="zh-CN" altLang="en-US" dirty="0"/>
              <a:t>和</a:t>
            </a:r>
            <a:r>
              <a:rPr lang="en-US" altLang="zh-CN" dirty="0"/>
              <a:t>D3</a:t>
            </a:r>
            <a:r>
              <a:rPr lang="zh-CN" altLang="en-US" dirty="0"/>
              <a:t>进行校验。</a:t>
            </a: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84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海明码的实现方案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如何分配不同的数据位组合来形成每个校验位的值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P1</a:t>
            </a:r>
            <a:r>
              <a:rPr lang="en-US" altLang="zh-CN" b="1" dirty="0"/>
              <a:t> 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P2</a:t>
            </a:r>
            <a:r>
              <a:rPr lang="en-US" altLang="zh-CN" b="1" dirty="0"/>
              <a:t> </a:t>
            </a:r>
            <a:r>
              <a:rPr lang="zh-CN" altLang="en-US" b="1" dirty="0"/>
              <a:t> </a:t>
            </a:r>
            <a:r>
              <a:rPr lang="en-US" altLang="zh-CN" b="1" dirty="0"/>
              <a:t>D1 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P3</a:t>
            </a:r>
            <a:r>
              <a:rPr lang="en-US" altLang="zh-CN" b="1" dirty="0"/>
              <a:t> </a:t>
            </a:r>
            <a:r>
              <a:rPr lang="zh-CN" altLang="en-US" b="1" dirty="0"/>
              <a:t> </a:t>
            </a:r>
            <a:r>
              <a:rPr lang="en-US" altLang="zh-CN" b="1" dirty="0"/>
              <a:t>D2 </a:t>
            </a:r>
            <a:r>
              <a:rPr lang="zh-CN" altLang="en-US" b="1" dirty="0"/>
              <a:t> </a:t>
            </a:r>
            <a:r>
              <a:rPr lang="en-US" altLang="zh-CN" b="1" dirty="0"/>
              <a:t>D3 </a:t>
            </a:r>
            <a:r>
              <a:rPr lang="en-US" altLang="zh-CN" b="1" dirty="0">
                <a:solidFill>
                  <a:srgbClr val="FF0000"/>
                </a:solidFill>
              </a:rPr>
              <a:t>P4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zh-CN" altLang="en-US" b="1" dirty="0"/>
              <a:t>    </a:t>
            </a:r>
            <a:r>
              <a:rPr lang="en-US" altLang="zh-CN" b="1" dirty="0"/>
              <a:t>2</a:t>
            </a:r>
            <a:r>
              <a:rPr lang="zh-CN" altLang="en-US" b="1" dirty="0"/>
              <a:t>     </a:t>
            </a:r>
            <a:r>
              <a:rPr lang="en-US" altLang="zh-CN" b="1" dirty="0"/>
              <a:t>3</a:t>
            </a:r>
            <a:r>
              <a:rPr lang="zh-CN" altLang="en-US" b="1" dirty="0"/>
              <a:t>    </a:t>
            </a:r>
            <a:r>
              <a:rPr lang="en-US" altLang="zh-CN" b="1" dirty="0"/>
              <a:t>4</a:t>
            </a:r>
            <a:r>
              <a:rPr lang="zh-CN" altLang="en-US" b="1" dirty="0"/>
              <a:t>     </a:t>
            </a:r>
            <a:r>
              <a:rPr lang="en-US" altLang="zh-CN" b="1" dirty="0"/>
              <a:t>5</a:t>
            </a:r>
            <a:r>
              <a:rPr lang="zh-CN" altLang="en-US" b="1" dirty="0"/>
              <a:t>     </a:t>
            </a:r>
            <a:r>
              <a:rPr lang="en-US" altLang="zh-CN" b="1" dirty="0"/>
              <a:t>6</a:t>
            </a:r>
            <a:r>
              <a:rPr lang="zh-CN" altLang="en-US" dirty="0"/>
              <a:t>            编码方案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（三）写出各校验位的编码逻辑表达式：</a:t>
            </a:r>
          </a:p>
          <a:p>
            <a:r>
              <a:rPr lang="en-US" altLang="zh-CN" dirty="0"/>
              <a:t>(1) </a:t>
            </a:r>
            <a:r>
              <a:rPr lang="zh-CN" altLang="en-US" dirty="0"/>
              <a:t>结果是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P1 = D2 </a:t>
            </a:r>
            <a:r>
              <a:rPr lang="zh-CN" altLang="en-US" dirty="0"/>
              <a:t>⊕</a:t>
            </a:r>
            <a:r>
              <a:rPr lang="en-US" altLang="zh-CN" dirty="0"/>
              <a:t>D1</a:t>
            </a:r>
            <a:r>
              <a:rPr lang="zh-CN" altLang="en-US" dirty="0"/>
              <a:t>；</a:t>
            </a:r>
            <a:r>
              <a:rPr lang="en-US" altLang="zh-CN" dirty="0"/>
              <a:t>P2 = D3 </a:t>
            </a:r>
            <a:r>
              <a:rPr lang="zh-CN" altLang="en-US" dirty="0"/>
              <a:t>⊕ </a:t>
            </a:r>
            <a:r>
              <a:rPr lang="en-US" altLang="zh-CN" dirty="0"/>
              <a:t>D1</a:t>
            </a:r>
            <a:r>
              <a:rPr lang="zh-CN" altLang="en-US" dirty="0"/>
              <a:t>；</a:t>
            </a:r>
            <a:r>
              <a:rPr lang="en-US" altLang="zh-CN" dirty="0"/>
              <a:t>P3 = D3 </a:t>
            </a:r>
            <a:r>
              <a:rPr lang="zh-CN" altLang="en-US" dirty="0"/>
              <a:t>⊕ </a:t>
            </a:r>
            <a:r>
              <a:rPr lang="en-US" altLang="zh-CN" dirty="0"/>
              <a:t>D2</a:t>
            </a:r>
          </a:p>
          <a:p>
            <a:r>
              <a:rPr lang="en-US" altLang="zh-CN" dirty="0"/>
              <a:t>(2) </a:t>
            </a:r>
            <a:r>
              <a:rPr lang="zh-CN" altLang="en-US" dirty="0"/>
              <a:t>用其他各校验位及各数据位进行异或运算求校验位</a:t>
            </a:r>
            <a:r>
              <a:rPr lang="en-US" altLang="zh-CN" dirty="0"/>
              <a:t>P4 </a:t>
            </a:r>
            <a:r>
              <a:rPr lang="zh-CN" altLang="en-US" dirty="0"/>
              <a:t>的值，用于区分无错、奇数位错、偶数位错</a:t>
            </a:r>
            <a:r>
              <a:rPr lang="en-US" altLang="zh-CN" dirty="0"/>
              <a:t>3 </a:t>
            </a:r>
            <a:r>
              <a:rPr lang="zh-CN" altLang="en-US" dirty="0"/>
              <a:t>种情况</a:t>
            </a:r>
          </a:p>
          <a:p>
            <a:r>
              <a:rPr lang="zh-CN" altLang="en-US" dirty="0"/>
              <a:t>总校验位</a:t>
            </a:r>
            <a:r>
              <a:rPr lang="en-US" altLang="zh-CN" dirty="0"/>
              <a:t>P4 = P3 </a:t>
            </a:r>
            <a:r>
              <a:rPr lang="zh-CN" altLang="en-US" dirty="0"/>
              <a:t>⊕ </a:t>
            </a:r>
            <a:r>
              <a:rPr lang="en-US" altLang="zh-CN" dirty="0"/>
              <a:t>P2 </a:t>
            </a:r>
            <a:r>
              <a:rPr lang="zh-CN" altLang="en-US" dirty="0"/>
              <a:t>⊕ </a:t>
            </a:r>
            <a:r>
              <a:rPr lang="en-US" altLang="zh-CN" dirty="0"/>
              <a:t>P1 </a:t>
            </a:r>
            <a:r>
              <a:rPr lang="zh-CN" altLang="en-US" dirty="0"/>
              <a:t>⊕ </a:t>
            </a:r>
            <a:r>
              <a:rPr lang="en-US" altLang="zh-CN" dirty="0"/>
              <a:t>D3 </a:t>
            </a:r>
            <a:r>
              <a:rPr lang="zh-CN" altLang="en-US" dirty="0"/>
              <a:t>⊕ </a:t>
            </a:r>
            <a:r>
              <a:rPr lang="en-US" altLang="zh-CN" dirty="0"/>
              <a:t>D2 </a:t>
            </a:r>
            <a:r>
              <a:rPr lang="zh-CN" altLang="en-US" dirty="0"/>
              <a:t>⊕ </a:t>
            </a:r>
            <a:r>
              <a:rPr lang="en-US" altLang="zh-CN" dirty="0"/>
              <a:t>D1 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656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海明码的译码方案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译码方案是：</a:t>
            </a:r>
          </a:p>
          <a:p>
            <a:r>
              <a:rPr lang="zh-CN" altLang="en-US" dirty="0"/>
              <a:t>对接收到数据位再次编码，用得到的结果和传送过来的校验位的值相比较，结果分别用</a:t>
            </a:r>
            <a:r>
              <a:rPr lang="en-US" altLang="zh-CN" b="1" dirty="0"/>
              <a:t>S4~S1 </a:t>
            </a:r>
            <a:r>
              <a:rPr lang="zh-CN" altLang="en-US" dirty="0"/>
              <a:t>表示，二者相同表明无错，不同是有</a:t>
            </a:r>
            <a:r>
              <a:rPr lang="en-US" altLang="zh-CN" b="1" dirty="0"/>
              <a:t>1 </a:t>
            </a:r>
            <a:r>
              <a:rPr lang="zh-CN" altLang="en-US" dirty="0"/>
              <a:t>位错了。</a:t>
            </a:r>
          </a:p>
          <a:p>
            <a:r>
              <a:rPr lang="zh-CN" altLang="en-US" dirty="0"/>
              <a:t>排查是哪一位错了，看</a:t>
            </a:r>
            <a:r>
              <a:rPr lang="en-US" altLang="zh-CN" b="1" dirty="0"/>
              <a:t>S4~S1 </a:t>
            </a:r>
            <a:r>
              <a:rPr lang="zh-CN" altLang="en-US" dirty="0"/>
              <a:t>这</a:t>
            </a:r>
            <a:r>
              <a:rPr lang="en-US" altLang="zh-CN" b="1" dirty="0"/>
              <a:t>4 </a:t>
            </a:r>
            <a:r>
              <a:rPr lang="zh-CN" altLang="en-US" dirty="0"/>
              <a:t>位的编码值。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87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海明码的应用实例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如已有数据为</a:t>
            </a:r>
            <a:r>
              <a:rPr lang="en-US" altLang="zh-CN" dirty="0"/>
              <a:t>110</a:t>
            </a:r>
            <a:r>
              <a:rPr lang="zh-CN" altLang="en-US" dirty="0"/>
              <a:t>，编码为</a:t>
            </a:r>
            <a:r>
              <a:rPr lang="en-US" altLang="zh-CN" dirty="0"/>
              <a:t>:P1P2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P3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P4</a:t>
            </a:r>
            <a:r>
              <a:rPr lang="zh-CN" altLang="en-US" dirty="0"/>
              <a:t>则有：</a:t>
            </a:r>
          </a:p>
          <a:p>
            <a:r>
              <a:rPr lang="en-US" altLang="zh-CN" dirty="0"/>
              <a:t>P1=0</a:t>
            </a:r>
            <a:r>
              <a:rPr lang="zh-CN" altLang="en-US" dirty="0"/>
              <a:t>，</a:t>
            </a:r>
            <a:r>
              <a:rPr lang="en-US" altLang="zh-CN" dirty="0"/>
              <a:t>P2=1 P3=1</a:t>
            </a:r>
            <a:r>
              <a:rPr lang="zh-CN" altLang="en-US" dirty="0"/>
              <a:t>，</a:t>
            </a:r>
            <a:r>
              <a:rPr lang="en-US" altLang="zh-CN" dirty="0"/>
              <a:t>P4=0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9" y="2708920"/>
            <a:ext cx="816058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62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更多的海明码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8" y="1484784"/>
            <a:ext cx="8229600" cy="21111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87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检错纠错码小结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k</a:t>
            </a:r>
            <a:r>
              <a:rPr lang="zh-CN" altLang="en-US" dirty="0"/>
              <a:t>位码有</a:t>
            </a:r>
            <a:r>
              <a:rPr lang="en-US" altLang="zh-CN" dirty="0"/>
              <a:t>2</a:t>
            </a:r>
            <a:r>
              <a:rPr lang="en-US" altLang="zh-CN" baseline="30000" dirty="0"/>
              <a:t>K</a:t>
            </a:r>
            <a:r>
              <a:rPr lang="zh-CN" altLang="en-US" dirty="0"/>
              <a:t>个编码状态，全用于表示合法码，则任何一位出错，均会变成另一个合法码，不具有检错能力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）从一个合法码变成另外一个合法码，至少改变几位码的值，称为最小码距（码距），码距和编码方案将决定其检错纠错能力。</a:t>
            </a:r>
            <a:endParaRPr lang="en-US" altLang="zh-CN" dirty="0"/>
          </a:p>
          <a:p>
            <a:pPr lvl="1"/>
            <a:r>
              <a:rPr lang="zh-CN" altLang="en-US" dirty="0"/>
              <a:t>奇偶校验码的码距为</a:t>
            </a:r>
            <a:r>
              <a:rPr lang="en-US" altLang="zh-CN" dirty="0"/>
              <a:t>2</a:t>
            </a:r>
          </a:p>
          <a:p>
            <a:pPr lvl="1"/>
            <a:r>
              <a:rPr lang="zh-CN" altLang="en-US" dirty="0"/>
              <a:t>海明码的码距为</a:t>
            </a:r>
            <a:r>
              <a:rPr lang="en-US" altLang="zh-CN" dirty="0"/>
              <a:t>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12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检错纠错能力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k+1</a:t>
            </a:r>
            <a:r>
              <a:rPr lang="zh-CN" altLang="en-US" dirty="0"/>
              <a:t>位码，只用其</a:t>
            </a:r>
            <a:r>
              <a:rPr lang="en-US" altLang="zh-CN" dirty="0"/>
              <a:t>2</a:t>
            </a:r>
            <a:r>
              <a:rPr lang="en-US" altLang="zh-CN" baseline="30000" dirty="0"/>
              <a:t>k</a:t>
            </a:r>
            <a:r>
              <a:rPr lang="zh-CN" altLang="en-US" dirty="0"/>
              <a:t>个状态，可以使码距为</a:t>
            </a:r>
            <a:r>
              <a:rPr lang="en-US" altLang="zh-CN" dirty="0"/>
              <a:t>2</a:t>
            </a:r>
            <a:r>
              <a:rPr lang="zh-CN" altLang="en-US" dirty="0"/>
              <a:t>，如果一个合法码中的一位错了，就称为非法码，通过检查码字的合法性，就得到检错能力，这就是奇偶校验码，只能发现</a:t>
            </a:r>
            <a:r>
              <a:rPr lang="en-US" altLang="zh-CN" dirty="0"/>
              <a:t>1</a:t>
            </a:r>
            <a:r>
              <a:rPr lang="zh-CN" altLang="en-US" dirty="0"/>
              <a:t>位错，不具备纠错能力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）对于</a:t>
            </a:r>
            <a:r>
              <a:rPr lang="en-US" altLang="zh-CN" dirty="0"/>
              <a:t>k</a:t>
            </a:r>
            <a:r>
              <a:rPr lang="zh-CN" altLang="en-US" dirty="0"/>
              <a:t>位数据位，当给出</a:t>
            </a:r>
            <a:r>
              <a:rPr lang="en-US" altLang="zh-CN" dirty="0"/>
              <a:t>r</a:t>
            </a:r>
            <a:r>
              <a:rPr lang="zh-CN" altLang="en-US" dirty="0"/>
              <a:t>位校验位时，要发现并改正一位错，须满足如下关系：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en-US" altLang="zh-CN" baseline="30000" dirty="0"/>
              <a:t>r</a:t>
            </a:r>
            <a:r>
              <a:rPr lang="zh-CN" altLang="en-US" dirty="0"/>
              <a:t>≥</a:t>
            </a:r>
            <a:r>
              <a:rPr lang="en-US" altLang="zh-CN" dirty="0"/>
              <a:t>k+r+1</a:t>
            </a:r>
          </a:p>
          <a:p>
            <a:r>
              <a:rPr lang="zh-CN" altLang="en-US" dirty="0"/>
              <a:t>要发现并改正一位错，也能发现两位错，则应：</a:t>
            </a:r>
            <a:endParaRPr lang="en-US" altLang="zh-CN" dirty="0"/>
          </a:p>
          <a:p>
            <a:pPr lvl="1"/>
            <a:r>
              <a:rPr lang="en-US" dirty="0"/>
              <a:t>2</a:t>
            </a:r>
            <a:r>
              <a:rPr lang="en-US" baseline="30000" dirty="0"/>
              <a:t>r-1</a:t>
            </a:r>
            <a:r>
              <a:rPr lang="zh-CN" altLang="en-US" dirty="0"/>
              <a:t>≥</a:t>
            </a:r>
            <a:r>
              <a:rPr lang="en-US" altLang="zh-CN" dirty="0"/>
              <a:t>k+4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53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数据表示</a:t>
            </a:r>
            <a:endParaRPr lang="en-US" altLang="zh-CN" dirty="0"/>
          </a:p>
          <a:p>
            <a:pPr lvl="1"/>
            <a:r>
              <a:rPr lang="zh-CN" altLang="en-US" dirty="0"/>
              <a:t>通过二进制编码表示数据</a:t>
            </a:r>
            <a:endParaRPr lang="en-US" altLang="zh-CN" dirty="0"/>
          </a:p>
          <a:p>
            <a:pPr lvl="1"/>
            <a:r>
              <a:rPr lang="zh-CN" altLang="en-US" dirty="0"/>
              <a:t>逻辑型</a:t>
            </a:r>
            <a:endParaRPr lang="en-US" altLang="zh-CN" dirty="0"/>
          </a:p>
          <a:p>
            <a:pPr lvl="1"/>
            <a:r>
              <a:rPr lang="zh-CN" altLang="en-US" dirty="0"/>
              <a:t>字符型</a:t>
            </a:r>
            <a:endParaRPr lang="en-US" altLang="zh-CN" dirty="0"/>
          </a:p>
          <a:p>
            <a:pPr lvl="1"/>
            <a:r>
              <a:rPr lang="zh-CN" altLang="en-US" dirty="0"/>
              <a:t>整数</a:t>
            </a:r>
            <a:endParaRPr lang="en-US" altLang="zh-CN" dirty="0"/>
          </a:p>
          <a:p>
            <a:r>
              <a:rPr lang="zh-CN" altLang="en-US" dirty="0"/>
              <a:t>检错和纠错</a:t>
            </a:r>
            <a:endParaRPr lang="en-US" altLang="zh-CN" dirty="0"/>
          </a:p>
          <a:p>
            <a:pPr lvl="1"/>
            <a:r>
              <a:rPr lang="zh-CN" altLang="en-US" dirty="0"/>
              <a:t>通过冗余的编码，使之满足某些规则，来检查编码在传输中是否发生错误，并进行改正</a:t>
            </a:r>
            <a:endParaRPr lang="en-US" altLang="zh-CN" dirty="0"/>
          </a:p>
          <a:p>
            <a:pPr lvl="1"/>
            <a:r>
              <a:rPr lang="zh-CN" altLang="en-US" dirty="0"/>
              <a:t>检错纠错能力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38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计算机运行机制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5129" y="1192106"/>
            <a:ext cx="3667670" cy="4802088"/>
          </a:xfrm>
        </p:spPr>
        <p:txBody>
          <a:bodyPr/>
          <a:lstStyle/>
          <a:p>
            <a:r>
              <a:rPr lang="en-US" altLang="zh-CN" sz="2000"/>
              <a:t>Datapath</a:t>
            </a:r>
            <a:r>
              <a:rPr lang="en-US" altLang="zh-CN" sz="2000" dirty="0"/>
              <a:t>: </a:t>
            </a:r>
            <a:r>
              <a:rPr lang="zh-CN" altLang="en-US" sz="2000" dirty="0"/>
              <a:t>完成算术和逻辑运算，通常包括其中的寄存器。</a:t>
            </a:r>
          </a:p>
          <a:p>
            <a:r>
              <a:rPr lang="en-US" altLang="zh-CN" sz="2000" dirty="0"/>
              <a:t>Control: CPU</a:t>
            </a:r>
            <a:r>
              <a:rPr lang="zh-CN" altLang="en-US" sz="2000" dirty="0"/>
              <a:t>的组成部分，它根据程序指令来指挥</a:t>
            </a:r>
            <a:r>
              <a:rPr lang="en-US" altLang="zh-CN" sz="2000" dirty="0" err="1"/>
              <a:t>datapath</a:t>
            </a:r>
            <a:r>
              <a:rPr lang="zh-CN" altLang="en-US" sz="2000" dirty="0"/>
              <a:t>，</a:t>
            </a:r>
            <a:r>
              <a:rPr lang="en-US" altLang="zh-CN" sz="2000" dirty="0"/>
              <a:t>memory</a:t>
            </a:r>
            <a:r>
              <a:rPr lang="zh-CN" altLang="en-US" sz="2000" dirty="0"/>
              <a:t>以及</a:t>
            </a:r>
            <a:r>
              <a:rPr lang="en-US" altLang="zh-CN" sz="2000" dirty="0"/>
              <a:t>I/O</a:t>
            </a:r>
            <a:r>
              <a:rPr lang="zh-CN" altLang="en-US" sz="2000" dirty="0"/>
              <a:t>运行，共同完成程序功能。</a:t>
            </a:r>
          </a:p>
          <a:p>
            <a:r>
              <a:rPr lang="en-US" altLang="zh-CN" sz="2000" dirty="0"/>
              <a:t>Memory: </a:t>
            </a:r>
            <a:r>
              <a:rPr lang="zh-CN" altLang="en-US" sz="2000" dirty="0"/>
              <a:t>存放运行时程序及其所需要的数据的场所。</a:t>
            </a:r>
          </a:p>
          <a:p>
            <a:r>
              <a:rPr lang="en-US" altLang="zh-CN" sz="2000" dirty="0"/>
              <a:t>Input: </a:t>
            </a:r>
            <a:r>
              <a:rPr lang="zh-CN" altLang="en-US" sz="2000" dirty="0"/>
              <a:t>信息进入计算机的设备，如键盘、鼠标等。</a:t>
            </a:r>
          </a:p>
          <a:p>
            <a:r>
              <a:rPr lang="en-US" altLang="zh-CN" sz="2000" dirty="0"/>
              <a:t>Output: </a:t>
            </a:r>
            <a:r>
              <a:rPr lang="zh-CN" altLang="en-US" sz="2000" dirty="0"/>
              <a:t>将计算结果展示给用户的设备，如显示器、磁盘、打印机、喇叭等。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063917" y="2276872"/>
            <a:ext cx="1296144" cy="30018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Hexagon 5"/>
          <p:cNvSpPr/>
          <p:nvPr/>
        </p:nvSpPr>
        <p:spPr bwMode="auto">
          <a:xfrm>
            <a:off x="35496" y="1619712"/>
            <a:ext cx="1368152" cy="1008112"/>
          </a:xfrm>
          <a:prstGeom prst="hexag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Curved Right Arrow 7"/>
          <p:cNvSpPr/>
          <p:nvPr/>
        </p:nvSpPr>
        <p:spPr bwMode="auto">
          <a:xfrm>
            <a:off x="767773" y="2924944"/>
            <a:ext cx="1008112" cy="208823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Trapezoid 6"/>
          <p:cNvSpPr/>
          <p:nvPr/>
        </p:nvSpPr>
        <p:spPr bwMode="auto">
          <a:xfrm rot="10800000">
            <a:off x="109357" y="3353631"/>
            <a:ext cx="1666528" cy="792088"/>
          </a:xfrm>
          <a:prstGeom prst="trapezoi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Left Arrow 8"/>
          <p:cNvSpPr/>
          <p:nvPr/>
        </p:nvSpPr>
        <p:spPr bwMode="auto">
          <a:xfrm>
            <a:off x="3360061" y="2362679"/>
            <a:ext cx="1872208" cy="945192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3442921" y="3777816"/>
            <a:ext cx="1789348" cy="115212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774" y="3548473"/>
            <a:ext cx="103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Datapath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4932" y="1960437"/>
            <a:ext cx="93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Control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22784" y="3593150"/>
            <a:ext cx="97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Memory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63381" y="2627824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61984" y="416921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Output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92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阅读及思考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阅读</a:t>
            </a:r>
            <a:endParaRPr lang="en-US" altLang="zh-CN" dirty="0"/>
          </a:p>
          <a:p>
            <a:r>
              <a:rPr lang="zh-CN" altLang="en-US"/>
              <a:t>思考</a:t>
            </a:r>
            <a:endParaRPr lang="en-US" altLang="zh-CN" dirty="0"/>
          </a:p>
          <a:p>
            <a:pPr lvl="1"/>
            <a:r>
              <a:rPr lang="zh-CN" altLang="en-US" dirty="0"/>
              <a:t>原，反，补码的定义及实现算数运算难易比较</a:t>
            </a:r>
            <a:endParaRPr lang="en-US" altLang="zh-CN" dirty="0"/>
          </a:p>
          <a:p>
            <a:pPr lvl="1"/>
            <a:r>
              <a:rPr lang="zh-CN" altLang="en-US" dirty="0"/>
              <a:t>试证明补码的性质</a:t>
            </a:r>
            <a:endParaRPr lang="en-US" altLang="zh-CN" dirty="0"/>
          </a:p>
          <a:p>
            <a:pPr lvl="1"/>
            <a:r>
              <a:rPr lang="zh-CN" altLang="en-US" dirty="0"/>
              <a:t>试推导海明码校验位</a:t>
            </a:r>
            <a:r>
              <a:rPr lang="en-US" altLang="zh-CN" dirty="0"/>
              <a:t>r</a:t>
            </a:r>
            <a:r>
              <a:rPr lang="zh-CN" altLang="en-US" dirty="0"/>
              <a:t>和数据位</a:t>
            </a:r>
            <a:r>
              <a:rPr lang="en-US" altLang="zh-CN" dirty="0"/>
              <a:t>k</a:t>
            </a:r>
            <a:r>
              <a:rPr lang="zh-CN" altLang="en-US" dirty="0"/>
              <a:t>的关系</a:t>
            </a:r>
            <a:endParaRPr lang="en-US" altLang="zh-CN" dirty="0"/>
          </a:p>
          <a:p>
            <a:pPr lvl="1"/>
            <a:r>
              <a:rPr lang="zh-CN" altLang="en-US" dirty="0"/>
              <a:t>补码算术运算如何使用硬件来实现？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278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5F886C-0A22-6F4D-BC08-A1674DBCDE43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7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FA3CF-8AC6-2243-A9A1-BCDF55CC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CFE1BB-E242-6441-A0BB-0D59D7F94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A3E98E-F99B-934A-A04C-D3F0C42F7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5F886C-0A22-6F4D-BC08-A1674DBCDE43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218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E898-50A7-BD4D-A4AF-00F9C79B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有关整数的相关内容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8F430-F10C-D046-BA1A-0A82E3687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048AB-64D3-F34A-B2FF-5BE4A2B2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5F886C-0A22-6F4D-BC08-A1674DBCDE43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044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整数的二进制表示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898776" cy="4910138"/>
          </a:xfrm>
        </p:spPr>
        <p:txBody>
          <a:bodyPr/>
          <a:lstStyle/>
          <a:p>
            <a:r>
              <a:rPr lang="zh-CN" altLang="en-US" dirty="0"/>
              <a:t>二进制的两个状态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endParaRPr lang="zh-CN" altLang="en-US" dirty="0"/>
          </a:p>
          <a:p>
            <a:r>
              <a:rPr lang="en-US" altLang="zh-CN" dirty="0"/>
              <a:t>n</a:t>
            </a:r>
            <a:r>
              <a:rPr lang="zh-CN" altLang="en-US" dirty="0"/>
              <a:t>位可得到</a:t>
            </a:r>
            <a:r>
              <a:rPr lang="en-US" altLang="zh-CN" dirty="0"/>
              <a:t>2</a:t>
            </a:r>
            <a:r>
              <a:rPr lang="en-US" altLang="zh-CN" baseline="30000" dirty="0"/>
              <a:t>n</a:t>
            </a:r>
            <a:r>
              <a:rPr lang="zh-CN" altLang="en-US" dirty="0"/>
              <a:t>种组合，可表示</a:t>
            </a:r>
            <a:r>
              <a:rPr lang="en-US" altLang="zh-CN" dirty="0"/>
              <a:t>2</a:t>
            </a:r>
            <a:r>
              <a:rPr lang="en-US" altLang="zh-CN" baseline="30000" dirty="0"/>
              <a:t>n</a:t>
            </a:r>
            <a:r>
              <a:rPr lang="zh-CN" altLang="en-US" dirty="0"/>
              <a:t>个整数</a:t>
            </a:r>
          </a:p>
          <a:p>
            <a:r>
              <a:rPr lang="zh-CN" altLang="en-US" dirty="0"/>
              <a:t>那么，如何来表示呢？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54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733776"/>
            <a:ext cx="285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29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评价标准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无符号数</a:t>
            </a:r>
          </a:p>
          <a:p>
            <a:pPr lvl="1"/>
            <a:r>
              <a:rPr lang="zh-CN" altLang="en-US" dirty="0"/>
              <a:t>表示范围</a:t>
            </a:r>
          </a:p>
          <a:p>
            <a:pPr lvl="1"/>
            <a:r>
              <a:rPr lang="zh-CN" altLang="en-US" dirty="0"/>
              <a:t>直观</a:t>
            </a:r>
          </a:p>
          <a:p>
            <a:pPr lvl="1"/>
            <a:r>
              <a:rPr lang="zh-CN" altLang="en-US" dirty="0"/>
              <a:t>便于算术运算的实现</a:t>
            </a:r>
          </a:p>
          <a:p>
            <a:r>
              <a:rPr lang="zh-CN" altLang="en-US" dirty="0"/>
              <a:t>有符号数</a:t>
            </a:r>
          </a:p>
          <a:p>
            <a:pPr lvl="1"/>
            <a:r>
              <a:rPr lang="zh-CN" altLang="en-US" dirty="0"/>
              <a:t>表示范围</a:t>
            </a:r>
          </a:p>
          <a:p>
            <a:pPr lvl="1"/>
            <a:r>
              <a:rPr lang="zh-CN" altLang="en-US" dirty="0"/>
              <a:t>直观</a:t>
            </a:r>
          </a:p>
          <a:p>
            <a:pPr lvl="1"/>
            <a:r>
              <a:rPr lang="zh-CN" altLang="en-US" dirty="0"/>
              <a:t>正、负数平衡</a:t>
            </a:r>
          </a:p>
          <a:p>
            <a:pPr lvl="1"/>
            <a:r>
              <a:rPr lang="zh-CN" altLang="en-US" dirty="0"/>
              <a:t>便于算术运算的实现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887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进位计数法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进位计数法</a:t>
            </a:r>
            <a:endParaRPr kumimoji="1"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  <a:p>
            <a:pPr lvl="1"/>
            <a:r>
              <a:rPr lang="en-US" altLang="zh-CN" dirty="0"/>
              <a:t>N</a:t>
            </a:r>
            <a:r>
              <a:rPr lang="zh-CN" altLang="en-US" dirty="0"/>
              <a:t>表示某个数值</a:t>
            </a:r>
          </a:p>
          <a:p>
            <a:pPr lvl="1"/>
            <a:r>
              <a:rPr lang="en-US" altLang="zh-CN" dirty="0"/>
              <a:t>r</a:t>
            </a:r>
            <a:r>
              <a:rPr lang="zh-CN" altLang="en-US" dirty="0"/>
              <a:t>是这个数制的基</a:t>
            </a:r>
          </a:p>
          <a:p>
            <a:pPr lvl="1"/>
            <a:r>
              <a:rPr lang="en-US" altLang="zh-CN" dirty="0" err="1"/>
              <a:t>i</a:t>
            </a:r>
            <a:r>
              <a:rPr lang="zh-CN" altLang="en-US" dirty="0"/>
              <a:t>表示这些符号排列的位号</a:t>
            </a:r>
          </a:p>
          <a:p>
            <a:pPr lvl="1"/>
            <a:r>
              <a:rPr lang="en-US" altLang="zh-CN" dirty="0"/>
              <a:t>Di</a:t>
            </a:r>
            <a:r>
              <a:rPr lang="zh-CN" altLang="en-US" dirty="0"/>
              <a:t>是位号为</a:t>
            </a:r>
            <a:r>
              <a:rPr lang="en-US" altLang="zh-CN" dirty="0" err="1"/>
              <a:t>i</a:t>
            </a:r>
            <a:r>
              <a:rPr lang="zh-CN" altLang="en-US" dirty="0"/>
              <a:t>的位上的一个符号</a:t>
            </a:r>
          </a:p>
          <a:p>
            <a:pPr lvl="1"/>
            <a:r>
              <a:rPr lang="en-US" altLang="zh-CN" dirty="0" err="1"/>
              <a:t>r</a:t>
            </a:r>
            <a:r>
              <a:rPr lang="en-US" altLang="zh-CN" baseline="30000" dirty="0" err="1"/>
              <a:t>i</a:t>
            </a:r>
            <a:r>
              <a:rPr lang="zh-CN" altLang="en-US" dirty="0"/>
              <a:t>是位号为</a:t>
            </a:r>
            <a:r>
              <a:rPr lang="en-US" altLang="zh-CN" dirty="0" err="1"/>
              <a:t>i</a:t>
            </a:r>
            <a:r>
              <a:rPr lang="zh-CN" altLang="en-US" dirty="0"/>
              <a:t>的位上的一个</a:t>
            </a:r>
            <a:r>
              <a:rPr lang="en-US" altLang="zh-CN" dirty="0"/>
              <a:t>1</a:t>
            </a:r>
            <a:r>
              <a:rPr lang="zh-CN" altLang="en-US" dirty="0"/>
              <a:t>代表的值</a:t>
            </a:r>
            <a:endParaRPr lang="en-US" altLang="zh-CN" dirty="0"/>
          </a:p>
          <a:p>
            <a:r>
              <a:rPr lang="zh-CN" altLang="en-US" dirty="0"/>
              <a:t>常用的进制</a:t>
            </a:r>
            <a:endParaRPr lang="en-US" altLang="zh-CN" dirty="0"/>
          </a:p>
          <a:p>
            <a:pPr lvl="1"/>
            <a:r>
              <a:rPr lang="zh-CN" altLang="en-US" dirty="0"/>
              <a:t>十进制、二进制、八进制、十六进制</a:t>
            </a:r>
          </a:p>
          <a:p>
            <a:pPr lvl="1"/>
            <a:endParaRPr lang="zh-CN" altLang="en-US" dirty="0"/>
          </a:p>
          <a:p>
            <a:endParaRPr kumimoji="1"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56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1484784"/>
            <a:ext cx="2159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952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数制与进位记数法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二进制</a:t>
            </a:r>
            <a:endParaRPr lang="en-US" altLang="zh-CN" dirty="0"/>
          </a:p>
          <a:p>
            <a:pPr lvl="1"/>
            <a:r>
              <a:rPr lang="en-US" altLang="zh-CN" dirty="0"/>
              <a:t>r=2</a:t>
            </a:r>
            <a:r>
              <a:rPr lang="zh-CN" altLang="en-US" dirty="0"/>
              <a:t>，基本符号：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八进制</a:t>
            </a:r>
            <a:endParaRPr lang="en-US" altLang="zh-CN" dirty="0"/>
          </a:p>
          <a:p>
            <a:pPr lvl="1"/>
            <a:r>
              <a:rPr lang="en-US" altLang="zh-CN" dirty="0"/>
              <a:t>r=8</a:t>
            </a:r>
            <a:r>
              <a:rPr lang="zh-CN" altLang="en-US" dirty="0"/>
              <a:t>，基本符号：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</a:p>
          <a:p>
            <a:r>
              <a:rPr lang="zh-CN" altLang="en-US" dirty="0"/>
              <a:t>十进制</a:t>
            </a:r>
            <a:endParaRPr lang="en-US" altLang="zh-CN" dirty="0"/>
          </a:p>
          <a:p>
            <a:pPr lvl="1"/>
            <a:r>
              <a:rPr lang="en-US" altLang="zh-CN" dirty="0"/>
              <a:t>r=10</a:t>
            </a:r>
            <a:r>
              <a:rPr lang="zh-CN" altLang="en-US" dirty="0"/>
              <a:t>，基本符号：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</a:p>
          <a:p>
            <a:r>
              <a:rPr lang="zh-CN" altLang="en-US" dirty="0"/>
              <a:t>十六进制</a:t>
            </a:r>
            <a:endParaRPr lang="en-US" altLang="zh-CN" dirty="0"/>
          </a:p>
          <a:p>
            <a:pPr lvl="1"/>
            <a:r>
              <a:rPr lang="en-US" altLang="zh-CN" dirty="0"/>
              <a:t>r=16</a:t>
            </a:r>
            <a:r>
              <a:rPr lang="zh-CN" altLang="en-US" dirty="0"/>
              <a:t>，基本符号：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</a:p>
          <a:p>
            <a:r>
              <a:rPr lang="zh-CN" altLang="en-US" dirty="0"/>
              <a:t>计算机采用</a:t>
            </a:r>
            <a:r>
              <a:rPr lang="zh-CN" altLang="en-US" dirty="0">
                <a:solidFill>
                  <a:srgbClr val="FF0000"/>
                </a:solidFill>
              </a:rPr>
              <a:t>二进制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6672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数制转换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58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484784"/>
            <a:ext cx="89154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53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数制转换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12776"/>
            <a:ext cx="7465144" cy="46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程序设计举例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2E57C3-615E-1849-8C88-E0D667F53D58}"/>
              </a:ext>
            </a:extLst>
          </p:cNvPr>
          <p:cNvSpPr txBox="1"/>
          <p:nvPr/>
        </p:nvSpPr>
        <p:spPr>
          <a:xfrm>
            <a:off x="457200" y="1484784"/>
            <a:ext cx="27953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WRITESERIAL: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lui</a:t>
            </a:r>
            <a:r>
              <a:rPr kumimoji="1" lang="en-US" altLang="zh-CN" dirty="0"/>
              <a:t> t1, %hi(</a:t>
            </a:r>
            <a:r>
              <a:rPr kumimoji="1" lang="en-US" altLang="zh-CN" dirty="0" err="1"/>
              <a:t>SerialStat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.TESTW: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lb</a:t>
            </a:r>
            <a:r>
              <a:rPr kumimoji="1" lang="en-US" altLang="zh-CN" dirty="0"/>
              <a:t> t0, %lo(</a:t>
            </a:r>
            <a:r>
              <a:rPr kumimoji="1" lang="en-US" altLang="zh-CN" dirty="0" err="1"/>
              <a:t>SerialStat</a:t>
            </a:r>
            <a:r>
              <a:rPr kumimoji="1" lang="en-US" altLang="zh-CN" dirty="0"/>
              <a:t>)(t1)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andi</a:t>
            </a:r>
            <a:r>
              <a:rPr kumimoji="1" lang="en-US" altLang="zh-CN" dirty="0"/>
              <a:t> t0, t0, 0x0001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bne</a:t>
            </a:r>
            <a:r>
              <a:rPr kumimoji="1" lang="en-US" altLang="zh-CN" dirty="0"/>
              <a:t> t0, zero, .WSERIAL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nop</a:t>
            </a:r>
            <a:endParaRPr kumimoji="1" lang="en-US" altLang="zh-CN" dirty="0"/>
          </a:p>
          <a:p>
            <a:r>
              <a:rPr kumimoji="1" lang="en-US" altLang="zh-CN" dirty="0"/>
              <a:t>    j .TESTW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nop</a:t>
            </a:r>
            <a:endParaRPr kumimoji="1" lang="en-US" altLang="zh-CN" dirty="0"/>
          </a:p>
          <a:p>
            <a:r>
              <a:rPr kumimoji="1" lang="en-US" altLang="zh-CN" dirty="0"/>
              <a:t>.WSERIAL: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lui</a:t>
            </a:r>
            <a:r>
              <a:rPr kumimoji="1" lang="en-US" altLang="zh-CN" dirty="0"/>
              <a:t> t1, %hi(</a:t>
            </a:r>
            <a:r>
              <a:rPr kumimoji="1" lang="en-US" altLang="zh-CN" dirty="0" err="1"/>
              <a:t>SerialData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sb</a:t>
            </a:r>
            <a:r>
              <a:rPr kumimoji="1" lang="en-US" altLang="zh-CN" dirty="0"/>
              <a:t> a0, %lo(</a:t>
            </a:r>
            <a:r>
              <a:rPr kumimoji="1" lang="en-US" altLang="zh-CN" dirty="0" err="1"/>
              <a:t>SerialData</a:t>
            </a:r>
            <a:r>
              <a:rPr kumimoji="1" lang="en-US" altLang="zh-CN" dirty="0"/>
              <a:t>)(t1)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jr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ra</a:t>
            </a:r>
            <a:endParaRPr kumimoji="1" lang="en-US" altLang="zh-CN" dirty="0"/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nop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2C12BB-3163-D341-80A7-763BFC01CBAB}"/>
              </a:ext>
            </a:extLst>
          </p:cNvPr>
          <p:cNvSpPr txBox="1"/>
          <p:nvPr/>
        </p:nvSpPr>
        <p:spPr>
          <a:xfrm>
            <a:off x="4644008" y="1484784"/>
            <a:ext cx="276165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READSerial</a:t>
            </a:r>
            <a:r>
              <a:rPr kumimoji="1" lang="en-US" altLang="zh-CN" dirty="0"/>
              <a:t>: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lui</a:t>
            </a:r>
            <a:r>
              <a:rPr kumimoji="1" lang="en-US" altLang="zh-CN" dirty="0"/>
              <a:t> t1, %hi(</a:t>
            </a:r>
            <a:r>
              <a:rPr kumimoji="1" lang="en-US" altLang="zh-CN" dirty="0" err="1"/>
              <a:t>SerialStat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.TESTR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lb</a:t>
            </a:r>
            <a:r>
              <a:rPr kumimoji="1" lang="en-US" altLang="zh-CN" dirty="0"/>
              <a:t> t0, %lo(</a:t>
            </a:r>
            <a:r>
              <a:rPr kumimoji="1" lang="en-US" altLang="zh-CN" dirty="0" err="1"/>
              <a:t>SerialStat</a:t>
            </a:r>
            <a:r>
              <a:rPr kumimoji="1" lang="en-US" altLang="zh-CN" dirty="0"/>
              <a:t>)(t1)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andi</a:t>
            </a:r>
            <a:r>
              <a:rPr kumimoji="1" lang="en-US" altLang="zh-CN" dirty="0"/>
              <a:t> t0, t0, 0x0002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bne</a:t>
            </a:r>
            <a:r>
              <a:rPr kumimoji="1" lang="en-US" altLang="zh-CN" dirty="0"/>
              <a:t> t0, zero, .RSERIAL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nop</a:t>
            </a:r>
            <a:endParaRPr kumimoji="1" lang="en-US" altLang="zh-CN" dirty="0"/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j.TESTR</a:t>
            </a:r>
            <a:endParaRPr kumimoji="1" lang="en-US" altLang="zh-CN" dirty="0"/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nop</a:t>
            </a:r>
            <a:endParaRPr kumimoji="1" lang="en-US" altLang="zh-CN" dirty="0"/>
          </a:p>
          <a:p>
            <a:r>
              <a:rPr kumimoji="1" lang="en-US" altLang="zh-CN" dirty="0"/>
              <a:t>.RSERIAL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lui</a:t>
            </a:r>
            <a:r>
              <a:rPr kumimoji="1" lang="en-US" altLang="zh-CN" dirty="0"/>
              <a:t> t1, %hi(</a:t>
            </a:r>
            <a:r>
              <a:rPr kumimoji="1" lang="en-US" altLang="zh-CN" dirty="0" err="1"/>
              <a:t>SerialData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lb</a:t>
            </a:r>
            <a:r>
              <a:rPr kumimoji="1" lang="en-US" altLang="zh-CN" dirty="0"/>
              <a:t> v0, %lo(</a:t>
            </a:r>
            <a:r>
              <a:rPr kumimoji="1" lang="en-US" altLang="zh-CN" dirty="0" err="1"/>
              <a:t>SerialData</a:t>
            </a:r>
            <a:r>
              <a:rPr kumimoji="1" lang="en-US" altLang="zh-CN" dirty="0"/>
              <a:t>)(t1)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jr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ra</a:t>
            </a:r>
            <a:endParaRPr kumimoji="1" lang="en-US" altLang="zh-CN" dirty="0"/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nop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6343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整数的二进制表示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无符号的整数</a:t>
            </a:r>
            <a:endParaRPr lang="en-US" altLang="zh-CN" dirty="0"/>
          </a:p>
          <a:p>
            <a:pPr lvl="1"/>
            <a:r>
              <a:rPr lang="zh-CN" altLang="en-US" dirty="0"/>
              <a:t>无符号整数每一个</a:t>
            </a:r>
            <a:r>
              <a:rPr lang="en-US" altLang="zh-CN" dirty="0"/>
              <a:t>1</a:t>
            </a:r>
            <a:r>
              <a:rPr lang="zh-CN" altLang="en-US" dirty="0"/>
              <a:t>有位权，所有非零位权的和即为最终的数值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有符号的整数</a:t>
            </a:r>
            <a:endParaRPr lang="en-US" altLang="zh-CN" dirty="0"/>
          </a:p>
          <a:p>
            <a:pPr lvl="1"/>
            <a:r>
              <a:rPr lang="zh-CN" altLang="en-US" dirty="0"/>
              <a:t>需要一种机制来表达负数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058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无符号整数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字节</a:t>
            </a:r>
            <a:endParaRPr lang="en-US" altLang="zh-CN" dirty="0"/>
          </a:p>
          <a:p>
            <a:r>
              <a:rPr lang="zh-CN" altLang="en-US" dirty="0"/>
              <a:t>字</a:t>
            </a:r>
            <a:endParaRPr lang="en-US" altLang="zh-CN" dirty="0"/>
          </a:p>
          <a:p>
            <a:r>
              <a:rPr lang="zh-CN" altLang="en-US" dirty="0"/>
              <a:t>无符号整数</a:t>
            </a:r>
            <a:endParaRPr lang="en-US" altLang="zh-CN" dirty="0"/>
          </a:p>
          <a:p>
            <a:r>
              <a:rPr lang="zh-CN" altLang="en-US" dirty="0"/>
              <a:t>无符号长整数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unsigned</a:t>
            </a:r>
            <a:r>
              <a:rPr lang="zh-CN" altLang="en-US" dirty="0"/>
              <a:t> </a:t>
            </a:r>
            <a:r>
              <a:rPr lang="en-US" altLang="zh-CN" dirty="0"/>
              <a:t>char,</a:t>
            </a:r>
            <a:r>
              <a:rPr lang="zh-CN" altLang="en-US" dirty="0"/>
              <a:t> </a:t>
            </a:r>
            <a:r>
              <a:rPr lang="en-US" altLang="zh-CN" dirty="0"/>
              <a:t>unsigned</a:t>
            </a:r>
            <a:r>
              <a:rPr lang="zh-CN" altLang="en-US" dirty="0"/>
              <a:t> </a:t>
            </a:r>
            <a:r>
              <a:rPr lang="en-US" altLang="zh-CN" dirty="0"/>
              <a:t>short,</a:t>
            </a:r>
            <a:r>
              <a:rPr lang="zh-CN" altLang="en-US" dirty="0"/>
              <a:t> </a:t>
            </a:r>
            <a:r>
              <a:rPr lang="en-US" altLang="zh-CN" dirty="0"/>
              <a:t>unsigned</a:t>
            </a:r>
            <a:r>
              <a:rPr lang="zh-CN" altLang="en-US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unsigned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</a:p>
          <a:p>
            <a:endParaRPr lang="en-US" dirty="0"/>
          </a:p>
          <a:p>
            <a:r>
              <a:rPr lang="en-US" altLang="zh-CN" dirty="0" err="1"/>
              <a:t>sizeof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484784"/>
            <a:ext cx="5220072" cy="14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5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无符号整数表示范围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/>
              <a:t>sizeof</a:t>
            </a:r>
            <a:r>
              <a:rPr lang="en-US" altLang="zh-CN" sz="2400" dirty="0"/>
              <a:t>(unsigned</a:t>
            </a:r>
            <a:r>
              <a:rPr lang="zh-CN" altLang="en-US" sz="2400" dirty="0"/>
              <a:t>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)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4</a:t>
            </a:r>
          </a:p>
          <a:p>
            <a:r>
              <a:rPr lang="en-US" altLang="zh-CN" sz="2400" dirty="0" err="1"/>
              <a:t>sizeof</a:t>
            </a:r>
            <a:r>
              <a:rPr lang="en-US" altLang="zh-CN" sz="2400" dirty="0"/>
              <a:t>(unsigned</a:t>
            </a:r>
            <a:r>
              <a:rPr lang="zh-CN" altLang="en-US" sz="2400" dirty="0"/>
              <a:t> </a:t>
            </a:r>
            <a:r>
              <a:rPr lang="en-US" altLang="zh-CN" sz="2400" dirty="0"/>
              <a:t>long)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8</a:t>
            </a:r>
          </a:p>
          <a:p>
            <a:endParaRPr lang="en-US" altLang="zh-CN" sz="2400" dirty="0"/>
          </a:p>
          <a:p>
            <a:r>
              <a:rPr lang="zh-CN" altLang="en-US" sz="2400" dirty="0"/>
              <a:t>最小值：</a:t>
            </a:r>
            <a:r>
              <a:rPr lang="en-US" altLang="zh-CN" sz="2400" dirty="0"/>
              <a:t>0</a:t>
            </a:r>
          </a:p>
          <a:p>
            <a:pPr lvl="1"/>
            <a:r>
              <a:rPr lang="en-US" altLang="zh-CN" sz="2100" dirty="0"/>
              <a:t>#define UCHAR_MAX   255     /* max value for an unsigned char */</a:t>
            </a:r>
          </a:p>
          <a:p>
            <a:pPr lvl="1"/>
            <a:r>
              <a:rPr lang="en-US" altLang="zh-CN" sz="2100" dirty="0"/>
              <a:t>#define USHRT_MAX   65535       /* max value for an unsigned short */</a:t>
            </a:r>
          </a:p>
          <a:p>
            <a:pPr lvl="1"/>
            <a:r>
              <a:rPr lang="en-US" altLang="zh-CN" sz="2100" dirty="0"/>
              <a:t>#define UINT_MAX    0xffffffff  /* max value for an unsigned </a:t>
            </a:r>
            <a:r>
              <a:rPr lang="en-US" altLang="zh-CN" sz="2100" dirty="0" err="1"/>
              <a:t>int</a:t>
            </a:r>
            <a:r>
              <a:rPr lang="en-US" altLang="zh-CN" sz="2100" dirty="0"/>
              <a:t> */</a:t>
            </a:r>
          </a:p>
          <a:p>
            <a:pPr lvl="1"/>
            <a:r>
              <a:rPr lang="en-US" altLang="zh-CN" sz="2100" dirty="0"/>
              <a:t>#define ULONG_MAX   0xffffffffffffffffUL    /* max unsigned long */</a:t>
            </a:r>
            <a:r>
              <a:rPr lang="zh-CN" altLang="en-US" sz="2100" dirty="0"/>
              <a:t>  </a:t>
            </a: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184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有符号整数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需要有</a:t>
            </a:r>
            <a:r>
              <a:rPr lang="en-US" altLang="zh-CN" dirty="0"/>
              <a:t>1</a:t>
            </a:r>
            <a:r>
              <a:rPr lang="zh-CN" altLang="en-US" dirty="0"/>
              <a:t>位来表示符号</a:t>
            </a:r>
          </a:p>
          <a:p>
            <a:r>
              <a:rPr lang="zh-CN" altLang="en-US" dirty="0"/>
              <a:t>最高位</a:t>
            </a:r>
          </a:p>
          <a:p>
            <a:r>
              <a:rPr lang="en-US" altLang="zh-CN" dirty="0"/>
              <a:t>0</a:t>
            </a:r>
            <a:r>
              <a:rPr lang="zh-CN" altLang="en-US" dirty="0"/>
              <a:t>表示正数、</a:t>
            </a:r>
            <a:r>
              <a:rPr lang="en-US" altLang="zh-CN" dirty="0"/>
              <a:t>1</a:t>
            </a:r>
            <a:r>
              <a:rPr lang="zh-CN" altLang="en-US" dirty="0"/>
              <a:t>表示负数</a:t>
            </a:r>
          </a:p>
          <a:p>
            <a:r>
              <a:rPr lang="zh-CN" altLang="en-US" dirty="0"/>
              <a:t>其他位表示数据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965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有符号整数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主要是负数如何表达</a:t>
            </a:r>
            <a:endParaRPr lang="en-US" altLang="zh-CN" dirty="0"/>
          </a:p>
          <a:p>
            <a:pPr lvl="1"/>
            <a:r>
              <a:rPr lang="zh-CN" altLang="en-US" dirty="0"/>
              <a:t>使用原码表示：最高位是符号位</a:t>
            </a:r>
            <a:endParaRPr lang="en-US" altLang="zh-CN" dirty="0"/>
          </a:p>
          <a:p>
            <a:pPr lvl="1"/>
            <a:r>
              <a:rPr lang="zh-CN" altLang="en-US" dirty="0"/>
              <a:t>使用反码表示：绝对值的每一位取反为负数</a:t>
            </a:r>
            <a:endParaRPr lang="en-US" altLang="zh-CN" dirty="0"/>
          </a:p>
          <a:p>
            <a:pPr lvl="1"/>
            <a:r>
              <a:rPr lang="zh-CN" altLang="en-US" dirty="0"/>
              <a:t>使用补码表示：</a:t>
            </a:r>
            <a:endParaRPr lang="en-US" altLang="zh-CN" dirty="0"/>
          </a:p>
          <a:p>
            <a:pPr lvl="1"/>
            <a:endParaRPr lang="en-US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补码快速计算：绝对值各位取反加</a:t>
            </a:r>
            <a:r>
              <a:rPr lang="en-US" altLang="zh-CN" dirty="0"/>
              <a:t>1</a:t>
            </a:r>
            <a:r>
              <a:rPr lang="zh-CN" altLang="en-US" dirty="0"/>
              <a:t>，（如何证明？）</a:t>
            </a:r>
            <a:endParaRPr lang="en-US" dirty="0"/>
          </a:p>
          <a:p>
            <a:pPr lvl="1"/>
            <a:r>
              <a:rPr lang="zh-CN" altLang="en-US" dirty="0"/>
              <a:t>原码和反码中有两个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补码中的加法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[</a:t>
            </a:r>
            <a:r>
              <a:rPr lang="en-US" altLang="zh-CN" dirty="0" err="1"/>
              <a:t>x+y</a:t>
            </a:r>
            <a:r>
              <a:rPr lang="en-US" altLang="zh-CN" dirty="0"/>
              <a:t>]</a:t>
            </a:r>
            <a:r>
              <a:rPr lang="zh-CN" altLang="en-US" baseline="-25000" dirty="0"/>
              <a:t>补</a:t>
            </a:r>
            <a:r>
              <a:rPr lang="en-US" altLang="zh-CN" dirty="0"/>
              <a:t>=[x]</a:t>
            </a:r>
            <a:r>
              <a:rPr lang="zh-CN" altLang="en-US" baseline="-25000" dirty="0"/>
              <a:t>补</a:t>
            </a:r>
            <a:r>
              <a:rPr lang="en-US" altLang="zh-CN" dirty="0"/>
              <a:t>+[y]</a:t>
            </a:r>
            <a:r>
              <a:rPr lang="zh-CN" altLang="en-US" baseline="-25000" dirty="0"/>
              <a:t>补</a:t>
            </a:r>
            <a:endParaRPr lang="en-US" altLang="zh-CN" baseline="-25000" dirty="0"/>
          </a:p>
          <a:p>
            <a:pPr lvl="1"/>
            <a:r>
              <a:rPr lang="en-US" altLang="zh-CN" dirty="0"/>
              <a:t>[x-y]</a:t>
            </a:r>
            <a:r>
              <a:rPr lang="zh-CN" altLang="en-US" baseline="-25000" dirty="0"/>
              <a:t>补</a:t>
            </a:r>
            <a:r>
              <a:rPr lang="en-US" altLang="zh-CN" dirty="0"/>
              <a:t>=[x+(-y)]</a:t>
            </a:r>
            <a:r>
              <a:rPr lang="zh-CN" altLang="en-US" baseline="-25000" dirty="0"/>
              <a:t>补</a:t>
            </a:r>
            <a:r>
              <a:rPr lang="en-US" altLang="zh-CN" dirty="0"/>
              <a:t>= [x]</a:t>
            </a:r>
            <a:r>
              <a:rPr lang="zh-CN" altLang="en-US" baseline="-25000" dirty="0"/>
              <a:t>补</a:t>
            </a:r>
            <a:r>
              <a:rPr lang="en-US" altLang="zh-CN" dirty="0"/>
              <a:t>+[-y]</a:t>
            </a:r>
            <a:r>
              <a:rPr lang="zh-CN" altLang="en-US" baseline="-25000" dirty="0"/>
              <a:t>补</a:t>
            </a:r>
            <a:endParaRPr lang="en-US" altLang="zh-CN" baseline="-250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64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564904"/>
            <a:ext cx="5038722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57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原码，反码，补码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1836242"/>
          </a:xfrm>
        </p:spPr>
        <p:txBody>
          <a:bodyPr/>
          <a:lstStyle/>
          <a:p>
            <a:r>
              <a:rPr lang="en-US" dirty="0"/>
              <a:t>负数表示形式：</a:t>
            </a:r>
          </a:p>
          <a:p>
            <a:r>
              <a:rPr lang="en-US" dirty="0" err="1"/>
              <a:t>原码（Sign</a:t>
            </a:r>
            <a:r>
              <a:rPr lang="en-US" dirty="0"/>
              <a:t> Magnitude）：符号位||数的绝对值</a:t>
            </a:r>
          </a:p>
          <a:p>
            <a:r>
              <a:rPr lang="en-US" dirty="0" err="1"/>
              <a:t>反码（One’s</a:t>
            </a:r>
            <a:r>
              <a:rPr lang="en-US" dirty="0"/>
              <a:t> Complement）：符号位||数值按位求反</a:t>
            </a:r>
          </a:p>
          <a:p>
            <a:r>
              <a:rPr lang="en-US" dirty="0" err="1"/>
              <a:t>补码（Two’s</a:t>
            </a:r>
            <a:r>
              <a:rPr lang="en-US" dirty="0"/>
              <a:t> Complement）：反码的最低位+1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88" y="1143000"/>
            <a:ext cx="5546824" cy="29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85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整数编码的定义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66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7506046" cy="44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49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补码的性质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补码与真值的对应</a:t>
            </a:r>
            <a:endParaRPr lang="en-US" altLang="zh-CN" dirty="0"/>
          </a:p>
          <a:p>
            <a:pPr lvl="1"/>
            <a:r>
              <a:rPr lang="zh-CN" altLang="en-US" dirty="0"/>
              <a:t>补码求真值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真值求补码</a:t>
            </a:r>
            <a:endParaRPr lang="en-US" altLang="zh-CN" dirty="0"/>
          </a:p>
          <a:p>
            <a:pPr lvl="2"/>
            <a:r>
              <a:rPr lang="zh-CN" altLang="en-US" dirty="0"/>
              <a:t>正数的补码是绝对值原码</a:t>
            </a:r>
          </a:p>
          <a:p>
            <a:pPr lvl="2"/>
            <a:r>
              <a:rPr lang="zh-CN" altLang="en-US" dirty="0"/>
              <a:t>负数的补码是绝对值原码按位求反后，再在最低位加</a:t>
            </a:r>
            <a:r>
              <a:rPr lang="en-US" altLang="zh-CN" dirty="0"/>
              <a:t>1</a:t>
            </a:r>
            <a:endParaRPr lang="zh-CN" altLang="en-US" dirty="0"/>
          </a:p>
          <a:p>
            <a:r>
              <a:rPr lang="zh-CN" altLang="en-US" dirty="0"/>
              <a:t>补码的加法的运算</a:t>
            </a:r>
            <a:endParaRPr lang="en-US" altLang="zh-CN" dirty="0"/>
          </a:p>
          <a:p>
            <a:pPr lvl="1"/>
            <a:r>
              <a:rPr lang="zh-CN" altLang="en-US" dirty="0"/>
              <a:t>加法运算：符号位和数据位同样计算</a:t>
            </a:r>
          </a:p>
          <a:p>
            <a:pPr lvl="1"/>
            <a:r>
              <a:rPr lang="en-US" altLang="zh-CN" dirty="0"/>
              <a:t>[</a:t>
            </a:r>
            <a:r>
              <a:rPr lang="en-US" altLang="zh-CN" dirty="0" err="1"/>
              <a:t>x+y</a:t>
            </a:r>
            <a:r>
              <a:rPr lang="en-US" altLang="zh-CN" dirty="0"/>
              <a:t>]</a:t>
            </a:r>
            <a:r>
              <a:rPr lang="zh-CN" altLang="en-US" baseline="-25000" dirty="0"/>
              <a:t>补</a:t>
            </a:r>
            <a:r>
              <a:rPr lang="en-US" altLang="zh-CN" dirty="0"/>
              <a:t>=[x]</a:t>
            </a:r>
            <a:r>
              <a:rPr lang="zh-CN" altLang="en-US" baseline="-25000" dirty="0"/>
              <a:t>补</a:t>
            </a:r>
            <a:r>
              <a:rPr lang="en-US" altLang="zh-CN" dirty="0"/>
              <a:t>+[y]</a:t>
            </a:r>
            <a:r>
              <a:rPr lang="zh-CN" altLang="en-US" baseline="-25000" dirty="0"/>
              <a:t>补</a:t>
            </a:r>
          </a:p>
          <a:p>
            <a:pPr lvl="1"/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916832"/>
            <a:ext cx="4305300" cy="1155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759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补码的性质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/>
              <a:t>[</a:t>
            </a:r>
            <a:r>
              <a:rPr lang="mr-IN" dirty="0" err="1"/>
              <a:t>x</a:t>
            </a:r>
            <a:r>
              <a:rPr lang="mr-IN" dirty="0"/>
              <a:t>]</a:t>
            </a:r>
            <a:r>
              <a:rPr lang="mr-IN" baseline="-25000" dirty="0" err="1"/>
              <a:t>补</a:t>
            </a:r>
            <a:r>
              <a:rPr lang="mr-IN" dirty="0" err="1"/>
              <a:t>与</a:t>
            </a:r>
            <a:r>
              <a:rPr lang="mr-IN" dirty="0"/>
              <a:t>[-</a:t>
            </a:r>
            <a:r>
              <a:rPr lang="mr-IN" dirty="0" err="1"/>
              <a:t>x</a:t>
            </a:r>
            <a:r>
              <a:rPr lang="mr-IN" dirty="0"/>
              <a:t>]</a:t>
            </a:r>
            <a:r>
              <a:rPr lang="mr-IN" baseline="-25000" dirty="0" err="1"/>
              <a:t>补</a:t>
            </a:r>
            <a:endParaRPr lang="mr-IN" baseline="-25000" dirty="0"/>
          </a:p>
          <a:p>
            <a:pPr lvl="1"/>
            <a:r>
              <a:rPr lang="mr-IN" dirty="0"/>
              <a:t>[</a:t>
            </a:r>
            <a:r>
              <a:rPr lang="mr-IN" dirty="0" err="1"/>
              <a:t>x</a:t>
            </a:r>
            <a:r>
              <a:rPr lang="mr-IN" dirty="0"/>
              <a:t>]</a:t>
            </a:r>
            <a:r>
              <a:rPr lang="mr-IN" baseline="-25000" dirty="0"/>
              <a:t>补</a:t>
            </a:r>
            <a:r>
              <a:rPr lang="mr-IN" dirty="0"/>
              <a:t>连同符号位在内，逐位求反，再在最低位加1，即可得[-</a:t>
            </a:r>
            <a:r>
              <a:rPr lang="mr-IN" dirty="0" err="1"/>
              <a:t>x</a:t>
            </a:r>
            <a:r>
              <a:rPr lang="mr-IN" dirty="0"/>
              <a:t>]</a:t>
            </a:r>
            <a:r>
              <a:rPr lang="mr-IN" baseline="-25000" dirty="0" err="1"/>
              <a:t>补</a:t>
            </a:r>
            <a:endParaRPr lang="mr-IN" baseline="-25000" dirty="0"/>
          </a:p>
          <a:p>
            <a:pPr lvl="1"/>
            <a:r>
              <a:rPr lang="mr-IN" dirty="0" err="1"/>
              <a:t>当X</a:t>
            </a:r>
            <a:r>
              <a:rPr lang="mr-IN" dirty="0"/>
              <a:t>&gt;=0时，…</a:t>
            </a:r>
          </a:p>
          <a:p>
            <a:pPr lvl="1"/>
            <a:r>
              <a:rPr lang="mr-IN" dirty="0" err="1"/>
              <a:t>当X</a:t>
            </a:r>
            <a:r>
              <a:rPr lang="mr-IN" dirty="0"/>
              <a:t>&lt;0时，…</a:t>
            </a:r>
          </a:p>
          <a:p>
            <a:r>
              <a:rPr lang="mr-IN" dirty="0" err="1"/>
              <a:t>补码减法</a:t>
            </a:r>
            <a:endParaRPr lang="mr-IN" dirty="0"/>
          </a:p>
          <a:p>
            <a:pPr lvl="1"/>
            <a:r>
              <a:rPr lang="mr-IN" dirty="0"/>
              <a:t>[</a:t>
            </a:r>
            <a:r>
              <a:rPr lang="mr-IN" dirty="0" err="1"/>
              <a:t>x-y</a:t>
            </a:r>
            <a:r>
              <a:rPr lang="mr-IN" dirty="0"/>
              <a:t>]</a:t>
            </a:r>
            <a:r>
              <a:rPr lang="mr-IN" baseline="-25000" dirty="0" err="1"/>
              <a:t>补</a:t>
            </a:r>
            <a:r>
              <a:rPr lang="mr-IN" dirty="0"/>
              <a:t>= [</a:t>
            </a:r>
            <a:r>
              <a:rPr lang="mr-IN" dirty="0" err="1"/>
              <a:t>x</a:t>
            </a:r>
            <a:r>
              <a:rPr lang="mr-IN" dirty="0"/>
              <a:t>+(-</a:t>
            </a:r>
            <a:r>
              <a:rPr lang="mr-IN" dirty="0" err="1"/>
              <a:t>y</a:t>
            </a:r>
            <a:r>
              <a:rPr lang="mr-IN" dirty="0"/>
              <a:t>)]</a:t>
            </a:r>
            <a:r>
              <a:rPr lang="mr-IN" baseline="-25000" dirty="0" err="1"/>
              <a:t>补</a:t>
            </a:r>
            <a:r>
              <a:rPr lang="mr-IN" dirty="0"/>
              <a:t>= [</a:t>
            </a:r>
            <a:r>
              <a:rPr lang="mr-IN" dirty="0" err="1"/>
              <a:t>x</a:t>
            </a:r>
            <a:r>
              <a:rPr lang="mr-IN" dirty="0"/>
              <a:t>]</a:t>
            </a:r>
            <a:r>
              <a:rPr lang="mr-IN" baseline="-25000" dirty="0" err="1"/>
              <a:t>补</a:t>
            </a:r>
            <a:r>
              <a:rPr lang="mr-IN" dirty="0"/>
              <a:t>+[-</a:t>
            </a:r>
            <a:r>
              <a:rPr lang="mr-IN" dirty="0" err="1"/>
              <a:t>y</a:t>
            </a:r>
            <a:r>
              <a:rPr lang="mr-IN" dirty="0"/>
              <a:t>]</a:t>
            </a:r>
            <a:r>
              <a:rPr lang="mr-IN" baseline="-25000" dirty="0" err="1"/>
              <a:t>补</a:t>
            </a:r>
            <a:endParaRPr lang="mr-IN" baseline="-25000" dirty="0"/>
          </a:p>
          <a:p>
            <a:r>
              <a:rPr lang="mr-IN" dirty="0" err="1"/>
              <a:t>补码的乘除法</a:t>
            </a:r>
            <a:endParaRPr lang="mr-I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751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补码表示中的符号位扩展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-100; long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(long)</a:t>
            </a:r>
            <a:r>
              <a:rPr lang="zh-CN" altLang="en-US" dirty="0"/>
              <a:t> </a:t>
            </a:r>
            <a:r>
              <a:rPr lang="en-US" altLang="zh-CN" dirty="0"/>
              <a:t>y; </a:t>
            </a:r>
            <a:r>
              <a:rPr lang="zh-CN" altLang="en-US" dirty="0"/>
              <a:t>符号位扩展到高位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81" y="1921295"/>
            <a:ext cx="6958037" cy="420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38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数据的编码与表示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需要在计算机中表示的对象</a:t>
            </a:r>
            <a:endParaRPr lang="en-US" altLang="zh-CN" dirty="0"/>
          </a:p>
          <a:p>
            <a:pPr lvl="1"/>
            <a:r>
              <a:rPr lang="zh-CN" altLang="en-US" dirty="0"/>
              <a:t>程序、整数、浮点数、字符（串）、逻辑值</a:t>
            </a:r>
            <a:endParaRPr lang="en-US" altLang="zh-CN" dirty="0"/>
          </a:p>
          <a:p>
            <a:pPr lvl="1"/>
            <a:r>
              <a:rPr lang="zh-CN" altLang="en-US" dirty="0"/>
              <a:t>通过编码表示</a:t>
            </a:r>
            <a:endParaRPr lang="en-US" altLang="zh-CN" dirty="0"/>
          </a:p>
          <a:p>
            <a:r>
              <a:rPr lang="zh-CN" altLang="en-US" dirty="0"/>
              <a:t>表示方式</a:t>
            </a:r>
            <a:endParaRPr lang="en-US" altLang="zh-CN" dirty="0"/>
          </a:p>
          <a:p>
            <a:pPr lvl="1"/>
            <a:r>
              <a:rPr lang="zh-CN" altLang="en-US" dirty="0"/>
              <a:t>用数字电路的两个状态表示，存放在机器字中</a:t>
            </a:r>
            <a:endParaRPr lang="en-US" altLang="zh-CN" dirty="0"/>
          </a:p>
          <a:p>
            <a:pPr lvl="1"/>
            <a:r>
              <a:rPr lang="zh-CN" altLang="en-US" dirty="0"/>
              <a:t>由上一层的抽象计算机来识别不同的内容</a:t>
            </a:r>
            <a:endParaRPr lang="en-US" altLang="zh-CN" dirty="0"/>
          </a:p>
          <a:p>
            <a:r>
              <a:rPr lang="zh-CN" altLang="en-US" dirty="0"/>
              <a:t>编码原则</a:t>
            </a:r>
            <a:endParaRPr lang="en-US" altLang="zh-CN" dirty="0"/>
          </a:p>
          <a:p>
            <a:pPr lvl="1"/>
            <a:r>
              <a:rPr lang="zh-CN" altLang="en-US" dirty="0"/>
              <a:t>少量简单的基本符号</a:t>
            </a:r>
            <a:endParaRPr lang="en-US" altLang="zh-CN" dirty="0"/>
          </a:p>
          <a:p>
            <a:pPr lvl="1"/>
            <a:r>
              <a:rPr lang="zh-CN" altLang="en-US" dirty="0"/>
              <a:t>一定的规则</a:t>
            </a:r>
            <a:endParaRPr lang="en-US" altLang="zh-CN" dirty="0"/>
          </a:p>
          <a:p>
            <a:pPr lvl="1"/>
            <a:r>
              <a:rPr lang="zh-CN" altLang="en-US" dirty="0"/>
              <a:t>表示大量复杂的信息</a:t>
            </a:r>
            <a:endParaRPr lang="en-US" altLang="zh-CN" dirty="0"/>
          </a:p>
          <a:p>
            <a:pPr lvl="1"/>
            <a:r>
              <a:rPr lang="zh-CN" altLang="en-US" dirty="0"/>
              <a:t>计算性能</a:t>
            </a:r>
            <a:r>
              <a:rPr lang="en-US" altLang="zh-CN" dirty="0"/>
              <a:t>/</a:t>
            </a:r>
            <a:r>
              <a:rPr lang="zh-CN" altLang="en-US" dirty="0"/>
              <a:t>存储空间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145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大端机与小端机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70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6792"/>
            <a:ext cx="8222443" cy="39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041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原码，反码，补码表示小结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正数的原码、反码、补码表示均相同，</a:t>
            </a:r>
          </a:p>
          <a:p>
            <a:r>
              <a:rPr lang="zh-CN" altLang="en-US" dirty="0"/>
              <a:t>符号位为</a:t>
            </a:r>
            <a:r>
              <a:rPr lang="en-US" altLang="zh-CN" b="1" dirty="0"/>
              <a:t>0</a:t>
            </a:r>
            <a:r>
              <a:rPr lang="zh-CN" altLang="en-US" dirty="0"/>
              <a:t>，数值位同数的真值。</a:t>
            </a:r>
          </a:p>
          <a:p>
            <a:r>
              <a:rPr lang="zh-CN" altLang="en-US" dirty="0"/>
              <a:t>零的原码和反码均有</a:t>
            </a:r>
            <a:r>
              <a:rPr lang="en-US" altLang="zh-CN" b="1" dirty="0"/>
              <a:t>2</a:t>
            </a:r>
            <a:r>
              <a:rPr lang="zh-CN" altLang="en-US" dirty="0"/>
              <a:t>个编码，补码只</a:t>
            </a:r>
            <a:r>
              <a:rPr lang="en-US" altLang="zh-CN" b="1" dirty="0"/>
              <a:t>1</a:t>
            </a:r>
            <a:r>
              <a:rPr lang="zh-CN" altLang="en-US" dirty="0"/>
              <a:t>个码</a:t>
            </a:r>
          </a:p>
          <a:p>
            <a:r>
              <a:rPr lang="zh-CN" altLang="en-US" dirty="0"/>
              <a:t>负数的原码、反码、补码表示均不同，</a:t>
            </a:r>
          </a:p>
          <a:p>
            <a:pPr lvl="1"/>
            <a:r>
              <a:rPr lang="zh-CN" altLang="en-US" dirty="0"/>
              <a:t>符号位为</a:t>
            </a:r>
            <a:r>
              <a:rPr lang="en-US" altLang="zh-CN" b="1" dirty="0"/>
              <a:t>1</a:t>
            </a:r>
            <a:r>
              <a:rPr lang="zh-CN" altLang="en-US" dirty="0"/>
              <a:t>，数值位：原码为数的绝对值</a:t>
            </a:r>
          </a:p>
          <a:p>
            <a:pPr lvl="1"/>
            <a:r>
              <a:rPr lang="zh-CN" altLang="en-US" dirty="0"/>
              <a:t>反码为每一位均取反码</a:t>
            </a:r>
          </a:p>
          <a:p>
            <a:pPr lvl="1"/>
            <a:r>
              <a:rPr lang="zh-CN" altLang="en-US" dirty="0"/>
              <a:t>补码为反码再在最低位</a:t>
            </a:r>
            <a:r>
              <a:rPr lang="en-US" altLang="zh-CN" b="1" dirty="0"/>
              <a:t>+1</a:t>
            </a:r>
            <a:endParaRPr lang="zh-CN" altLang="en-US" dirty="0"/>
          </a:p>
          <a:p>
            <a:r>
              <a:rPr lang="zh-CN" altLang="en-US" dirty="0"/>
              <a:t>由</a:t>
            </a:r>
            <a:r>
              <a:rPr lang="en-US" altLang="zh-CN" b="1" dirty="0"/>
              <a:t>[X]</a:t>
            </a:r>
            <a:r>
              <a:rPr lang="zh-CN" altLang="en-US" baseline="-25000" dirty="0"/>
              <a:t>补</a:t>
            </a:r>
            <a:r>
              <a:rPr lang="zh-CN" altLang="en-US" dirty="0"/>
              <a:t>求</a:t>
            </a:r>
            <a:r>
              <a:rPr lang="en-US" altLang="zh-CN" b="1" dirty="0"/>
              <a:t>[-X]</a:t>
            </a:r>
            <a:r>
              <a:rPr lang="zh-CN" altLang="en-US" baseline="-25000" dirty="0"/>
              <a:t>补</a:t>
            </a:r>
            <a:r>
              <a:rPr lang="zh-CN" altLang="en-US" dirty="0"/>
              <a:t>：每一位取反后再在最低位</a:t>
            </a:r>
            <a:r>
              <a:rPr lang="en-US" altLang="zh-CN" b="1" dirty="0"/>
              <a:t>+1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6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C8FF6F-B3E0-9B4F-9538-62017D21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有关浮点数的相关内容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8043F5-12B3-5844-A186-65BC1443E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B1F15-9842-1C46-BB32-127438EC6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4937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实数的表示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实数</a:t>
            </a:r>
            <a:endParaRPr lang="en-US" altLang="zh-CN" dirty="0"/>
          </a:p>
          <a:p>
            <a:pPr lvl="1"/>
            <a:r>
              <a:rPr lang="zh-CN" altLang="en-US" dirty="0"/>
              <a:t>无限，连续，表示不唯一</a:t>
            </a:r>
            <a:endParaRPr lang="en-US" altLang="zh-CN" dirty="0"/>
          </a:p>
          <a:p>
            <a:r>
              <a:rPr lang="zh-CN" altLang="en-US" dirty="0"/>
              <a:t>十进制实数的科学计数法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固定小数点的位置，表示方法唯一</a:t>
            </a:r>
            <a:endParaRPr lang="en-US" altLang="zh-CN" dirty="0"/>
          </a:p>
          <a:p>
            <a:r>
              <a:rPr lang="zh-CN" altLang="en-US" dirty="0"/>
              <a:t>主要包括</a:t>
            </a:r>
            <a:r>
              <a:rPr lang="en-US" altLang="zh-CN" dirty="0"/>
              <a:t>3</a:t>
            </a:r>
            <a:r>
              <a:rPr lang="zh-CN" altLang="en-US" dirty="0"/>
              <a:t>个部分</a:t>
            </a:r>
            <a:endParaRPr lang="en-US" altLang="zh-CN" dirty="0"/>
          </a:p>
          <a:p>
            <a:pPr lvl="1"/>
            <a:r>
              <a:rPr lang="zh-CN" altLang="en-US" dirty="0"/>
              <a:t>尾数，阶，根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73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5656560" cy="161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650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二进制浮点数科学记数法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1836242"/>
          </a:xfrm>
        </p:spPr>
        <p:txBody>
          <a:bodyPr/>
          <a:lstStyle/>
          <a:p>
            <a:r>
              <a:rPr lang="zh-CN" altLang="en-US" dirty="0"/>
              <a:t>需要计算机内表示的部分</a:t>
            </a:r>
            <a:endParaRPr lang="en-US" altLang="zh-CN" dirty="0"/>
          </a:p>
          <a:p>
            <a:pPr lvl="1"/>
            <a:r>
              <a:rPr lang="zh-CN" altLang="en-US" dirty="0"/>
              <a:t>尾数</a:t>
            </a:r>
            <a:endParaRPr lang="en-US" altLang="zh-CN" dirty="0"/>
          </a:p>
          <a:p>
            <a:pPr lvl="1"/>
            <a:r>
              <a:rPr lang="zh-CN" altLang="en-US" dirty="0"/>
              <a:t>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74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370012"/>
            <a:ext cx="6084168" cy="211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894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浮点数表示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浮点数是数学中实数的子集合，由一个纯小数乘上一个指数值两部分组成。在计算机内，</a:t>
            </a:r>
            <a:r>
              <a:rPr lang="zh-CN" altLang="en-US" dirty="0">
                <a:solidFill>
                  <a:srgbClr val="FF0000"/>
                </a:solidFill>
              </a:rPr>
              <a:t>其纯小数部分被称为浮点数的尾数</a:t>
            </a:r>
            <a:r>
              <a:rPr lang="zh-CN" altLang="en-US" dirty="0"/>
              <a:t>，对非</a:t>
            </a:r>
            <a:r>
              <a:rPr lang="en-US" altLang="zh-CN" dirty="0"/>
              <a:t>0 </a:t>
            </a:r>
            <a:r>
              <a:rPr lang="zh-CN" altLang="en-US" dirty="0"/>
              <a:t>值的浮点数，要求尾数的绝对值</a:t>
            </a:r>
            <a:r>
              <a:rPr lang="zh-CN" altLang="en-US" dirty="0">
                <a:solidFill>
                  <a:srgbClr val="FF0000"/>
                </a:solidFill>
              </a:rPr>
              <a:t>必须≥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/>
              <a:t>，称满足这种表示要求的浮点数为</a:t>
            </a:r>
            <a:r>
              <a:rPr lang="zh-CN" altLang="en-US" dirty="0">
                <a:solidFill>
                  <a:srgbClr val="FF0000"/>
                </a:solidFill>
              </a:rPr>
              <a:t>规格化表示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把不满足这一表示要求的尾数，变成满足这一要求的尾数的操作过程，叫作浮点数的</a:t>
            </a:r>
            <a:r>
              <a:rPr lang="zh-CN" altLang="en-US" dirty="0">
                <a:solidFill>
                  <a:srgbClr val="FF0000"/>
                </a:solidFill>
              </a:rPr>
              <a:t>规格化处理</a:t>
            </a:r>
            <a:r>
              <a:rPr lang="zh-CN" altLang="en-US" dirty="0"/>
              <a:t>，通过移位尾数和修改阶码实现。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尾数包括有：符号位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尾数的绝对值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阶码：符号位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阶码的绝对值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0151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浮点数的机器表示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尾数：定点小数</a:t>
            </a:r>
          </a:p>
          <a:p>
            <a:r>
              <a:rPr lang="zh-CN" altLang="en-US" dirty="0"/>
              <a:t>阶码：整数</a:t>
            </a:r>
          </a:p>
          <a:p>
            <a:r>
              <a:rPr lang="zh-CN" altLang="en-US" dirty="0"/>
              <a:t>如何表示？</a:t>
            </a:r>
          </a:p>
          <a:p>
            <a:pPr lvl="1"/>
            <a:r>
              <a:rPr lang="en-US" altLang="zh-CN" dirty="0"/>
              <a:t>X = 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S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S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m</a:t>
            </a:r>
            <a:r>
              <a:rPr lang="en-US" altLang="zh-CN" dirty="0"/>
              <a:t>...E</a:t>
            </a:r>
            <a:r>
              <a:rPr lang="en-US" altLang="zh-CN" baseline="-25000" dirty="0"/>
              <a:t>2</a:t>
            </a:r>
            <a:r>
              <a:rPr lang="en-US" altLang="zh-CN" dirty="0"/>
              <a:t>E</a:t>
            </a:r>
            <a:r>
              <a:rPr lang="en-US" altLang="zh-CN" baseline="-25000" dirty="0"/>
              <a:t>1</a:t>
            </a:r>
            <a:r>
              <a:rPr lang="en-US" altLang="zh-CN" dirty="0"/>
              <a:t>M</a:t>
            </a:r>
            <a:r>
              <a:rPr lang="en-US" altLang="zh-CN" baseline="-25000" dirty="0"/>
              <a:t>-1</a:t>
            </a:r>
            <a:r>
              <a:rPr lang="en-US" altLang="zh-CN" dirty="0"/>
              <a:t>M</a:t>
            </a:r>
            <a:r>
              <a:rPr lang="en-US" altLang="zh-CN" baseline="-25000" dirty="0"/>
              <a:t>-2</a:t>
            </a:r>
            <a:r>
              <a:rPr lang="en-US" altLang="zh-CN" dirty="0"/>
              <a:t>...M</a:t>
            </a:r>
            <a:r>
              <a:rPr lang="en-US" altLang="zh-CN" baseline="-25000" dirty="0"/>
              <a:t>-n</a:t>
            </a:r>
          </a:p>
          <a:p>
            <a:pPr lvl="1"/>
            <a:r>
              <a:rPr lang="en-US" altLang="zh-CN" dirty="0"/>
              <a:t>(n+1)</a:t>
            </a:r>
            <a:r>
              <a:rPr lang="zh-CN" altLang="en-US" dirty="0"/>
              <a:t>位尾数</a:t>
            </a:r>
          </a:p>
          <a:p>
            <a:pPr lvl="1"/>
            <a:r>
              <a:rPr lang="en-US" altLang="zh-CN" dirty="0"/>
              <a:t>(m+1)</a:t>
            </a:r>
            <a:r>
              <a:rPr lang="zh-CN" altLang="en-US" dirty="0"/>
              <a:t>位阶码</a:t>
            </a:r>
          </a:p>
          <a:p>
            <a:pPr lvl="1"/>
            <a:r>
              <a:rPr lang="zh-CN" altLang="en-US" dirty="0"/>
              <a:t>表示范围和表示精度？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75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</a:t>
            </a:r>
            <a:r>
              <a:rPr lang="zh-CN" altLang="en-US" dirty="0"/>
              <a:t>浮点数标准</a:t>
            </a:r>
            <a:r>
              <a:rPr lang="en-US" altLang="zh-CN" dirty="0"/>
              <a:t>754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569840"/>
          </a:xfrm>
        </p:spPr>
        <p:txBody>
          <a:bodyPr/>
          <a:lstStyle/>
          <a:p>
            <a:r>
              <a:rPr lang="zh-CN" altLang="en-US" dirty="0"/>
              <a:t>浮点数</a:t>
            </a:r>
            <a:r>
              <a:rPr lang="en-US" altLang="zh-CN" dirty="0"/>
              <a:t>: X = 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S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S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m</a:t>
            </a:r>
            <a:r>
              <a:rPr lang="en-US" altLang="zh-CN" dirty="0"/>
              <a:t>...E</a:t>
            </a:r>
            <a:r>
              <a:rPr lang="en-US" altLang="zh-CN" baseline="-25000" dirty="0"/>
              <a:t>2</a:t>
            </a:r>
            <a:r>
              <a:rPr lang="en-US" altLang="zh-CN" dirty="0"/>
              <a:t>E</a:t>
            </a:r>
            <a:r>
              <a:rPr lang="en-US" altLang="zh-CN" baseline="-25000" dirty="0"/>
              <a:t>1</a:t>
            </a:r>
            <a:r>
              <a:rPr lang="en-US" altLang="zh-CN" dirty="0"/>
              <a:t>M</a:t>
            </a:r>
            <a:r>
              <a:rPr lang="en-US" altLang="zh-CN" baseline="-25000" dirty="0"/>
              <a:t>-1</a:t>
            </a:r>
            <a:r>
              <a:rPr lang="en-US" altLang="zh-CN" dirty="0"/>
              <a:t>M</a:t>
            </a:r>
            <a:r>
              <a:rPr lang="en-US" altLang="zh-CN" baseline="-25000" dirty="0"/>
              <a:t>-2</a:t>
            </a:r>
            <a:r>
              <a:rPr lang="en-US" altLang="zh-CN" dirty="0"/>
              <a:t>...M</a:t>
            </a:r>
            <a:r>
              <a:rPr lang="en-US" altLang="zh-CN" baseline="-25000" dirty="0"/>
              <a:t>-n</a:t>
            </a:r>
          </a:p>
          <a:p>
            <a:r>
              <a:rPr lang="en-US" altLang="zh-CN" dirty="0"/>
              <a:t>IEEE </a:t>
            </a:r>
            <a:r>
              <a:rPr lang="zh-CN" altLang="en-US" dirty="0"/>
              <a:t>标准：</a:t>
            </a:r>
            <a:r>
              <a:rPr lang="zh-CN" altLang="en-US" dirty="0">
                <a:solidFill>
                  <a:srgbClr val="FF0000"/>
                </a:solidFill>
              </a:rPr>
              <a:t>阶码用移码</a:t>
            </a:r>
            <a:r>
              <a:rPr lang="en-US" altLang="zh-CN" dirty="0"/>
              <a:t>, </a:t>
            </a:r>
            <a:r>
              <a:rPr lang="zh-CN" altLang="en-US" dirty="0"/>
              <a:t>对规格化数阶码用移</a:t>
            </a:r>
            <a:r>
              <a:rPr lang="en-US" altLang="zh-CN" dirty="0"/>
              <a:t>127</a:t>
            </a:r>
            <a:r>
              <a:rPr lang="zh-CN" altLang="en-US" dirty="0"/>
              <a:t>方案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尾数用原码</a:t>
            </a:r>
            <a:r>
              <a:rPr lang="en-US" altLang="zh-CN" dirty="0"/>
              <a:t>,</a:t>
            </a:r>
            <a:r>
              <a:rPr lang="zh-CN" altLang="en-US" dirty="0"/>
              <a:t>对规格化数的尾数用隐藏位技术</a:t>
            </a:r>
          </a:p>
          <a:p>
            <a:r>
              <a:rPr lang="zh-CN" altLang="en-US" dirty="0"/>
              <a:t>支持正负无穷大的浮点数和非规格化的浮点数</a:t>
            </a:r>
          </a:p>
          <a:p>
            <a:r>
              <a:rPr lang="zh-CN" altLang="en-US" dirty="0"/>
              <a:t>设置一个非法浮点数编码供编程人员用于排错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77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49080"/>
            <a:ext cx="83439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472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浮点数的尾数部分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浮点数</a:t>
            </a:r>
            <a:r>
              <a:rPr lang="en-US" altLang="zh-CN" dirty="0"/>
              <a:t>: X =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S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S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m</a:t>
            </a:r>
            <a:r>
              <a:rPr lang="en-US" altLang="zh-CN" dirty="0"/>
              <a:t>...E</a:t>
            </a:r>
            <a:r>
              <a:rPr lang="en-US" altLang="zh-CN" baseline="-25000" dirty="0"/>
              <a:t>2</a:t>
            </a:r>
            <a:r>
              <a:rPr lang="en-US" altLang="zh-CN" dirty="0"/>
              <a:t>E</a:t>
            </a:r>
            <a:r>
              <a:rPr lang="en-US" altLang="zh-CN" baseline="-25000" dirty="0"/>
              <a:t>1</a:t>
            </a:r>
            <a:r>
              <a:rPr lang="en-US" altLang="zh-CN" dirty="0"/>
              <a:t>M</a:t>
            </a:r>
            <a:r>
              <a:rPr lang="en-US" altLang="zh-CN" baseline="-25000" dirty="0"/>
              <a:t>-1</a:t>
            </a:r>
            <a:r>
              <a:rPr lang="en-US" altLang="zh-CN" dirty="0"/>
              <a:t>M</a:t>
            </a:r>
            <a:r>
              <a:rPr lang="en-US" altLang="zh-CN" baseline="-25000" dirty="0"/>
              <a:t>-2</a:t>
            </a:r>
            <a:r>
              <a:rPr lang="en-US" altLang="zh-CN" dirty="0"/>
              <a:t>...M</a:t>
            </a:r>
            <a:r>
              <a:rPr lang="en-US" altLang="zh-CN" baseline="-25000" dirty="0"/>
              <a:t>-n</a:t>
            </a:r>
          </a:p>
          <a:p>
            <a:r>
              <a:rPr lang="en-US" altLang="zh-CN" dirty="0"/>
              <a:t>IEEE </a:t>
            </a:r>
            <a:r>
              <a:rPr lang="zh-CN" altLang="en-US" dirty="0"/>
              <a:t>标准：阶码用移码，基为</a:t>
            </a:r>
            <a:r>
              <a:rPr lang="en-US" altLang="zh-CN" dirty="0"/>
              <a:t>2</a:t>
            </a:r>
            <a:r>
              <a:rPr lang="zh-CN" altLang="en-US" dirty="0"/>
              <a:t>；</a:t>
            </a:r>
          </a:p>
          <a:p>
            <a:endParaRPr lang="en-US" dirty="0"/>
          </a:p>
          <a:p>
            <a:r>
              <a:rPr lang="zh-CN" altLang="en-US" dirty="0"/>
              <a:t>尾数用原码表示</a:t>
            </a:r>
            <a:endParaRPr lang="en-US" altLang="zh-CN" dirty="0"/>
          </a:p>
          <a:p>
            <a:r>
              <a:rPr lang="zh-CN" altLang="en-US" dirty="0"/>
              <a:t>按</a:t>
            </a:r>
            <a:r>
              <a:rPr lang="en-US" altLang="zh-CN" b="1" dirty="0"/>
              <a:t>IEEE</a:t>
            </a:r>
            <a:r>
              <a:rPr lang="zh-CN" altLang="en-US" dirty="0"/>
              <a:t>的浮点数标准，尾数用规格化原码表示</a:t>
            </a:r>
            <a:r>
              <a:rPr lang="en-US" altLang="zh-CN" b="1" dirty="0"/>
              <a:t>,</a:t>
            </a:r>
            <a:r>
              <a:rPr lang="zh-CN" altLang="en-US" dirty="0"/>
              <a:t>即符号位</a:t>
            </a:r>
            <a:r>
              <a:rPr lang="en-US" altLang="zh-CN" b="1" dirty="0" err="1"/>
              <a:t>Ms</a:t>
            </a:r>
            <a:r>
              <a:rPr lang="zh-CN" altLang="en-US" dirty="0"/>
              <a:t>用</a:t>
            </a:r>
            <a:r>
              <a:rPr lang="en-US" altLang="zh-CN" b="1" dirty="0"/>
              <a:t>0 </a:t>
            </a:r>
            <a:r>
              <a:rPr lang="zh-CN" altLang="en-US" dirty="0"/>
              <a:t>表示正，</a:t>
            </a:r>
            <a:r>
              <a:rPr lang="en-US" altLang="zh-CN" b="1" dirty="0"/>
              <a:t>1 </a:t>
            </a:r>
            <a:r>
              <a:rPr lang="zh-CN" altLang="en-US" dirty="0"/>
              <a:t>表示负，且非</a:t>
            </a:r>
            <a:r>
              <a:rPr lang="en-US" altLang="zh-CN" b="1" dirty="0"/>
              <a:t>0 </a:t>
            </a:r>
            <a:r>
              <a:rPr lang="zh-CN" altLang="en-US" dirty="0"/>
              <a:t>值尾数数值的最高位必定为</a:t>
            </a:r>
            <a:r>
              <a:rPr lang="en-US" altLang="zh-CN" b="1" dirty="0"/>
              <a:t>1</a:t>
            </a:r>
            <a:r>
              <a:rPr lang="zh-CN" altLang="en-US" dirty="0"/>
              <a:t>；既然这位必定为</a:t>
            </a:r>
            <a:r>
              <a:rPr lang="en-US" altLang="zh-CN" b="1" dirty="0"/>
              <a:t>1</a:t>
            </a:r>
            <a:r>
              <a:rPr lang="zh-CN" altLang="en-US" dirty="0"/>
              <a:t>，则在保存浮点数到内存前，通过尾数左移</a:t>
            </a:r>
            <a:r>
              <a:rPr lang="en-US" altLang="zh-CN" b="1" dirty="0"/>
              <a:t>, </a:t>
            </a:r>
            <a:r>
              <a:rPr lang="zh-CN" altLang="en-US" dirty="0"/>
              <a:t>强行把该位去掉</a:t>
            </a:r>
            <a:r>
              <a:rPr lang="en-US" altLang="zh-CN" b="1" dirty="0"/>
              <a:t>, </a:t>
            </a:r>
            <a:r>
              <a:rPr lang="zh-CN" altLang="en-US" dirty="0"/>
              <a:t>则用同样多的尾数位就能多存一位二进制数，有利于提高数据表示精度，把这种处理方案称作为隐藏位技术。当然，在取回这样的浮点数到运算器执行运算时</a:t>
            </a:r>
            <a:r>
              <a:rPr lang="en-US" altLang="zh-CN" b="1" dirty="0"/>
              <a:t>,</a:t>
            </a:r>
            <a:r>
              <a:rPr lang="zh-CN" altLang="en-US" dirty="0"/>
              <a:t>必须先恢复该隐藏位。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6005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阶码的移码表示法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移码：整数补码</a:t>
            </a:r>
            <a:r>
              <a:rPr lang="en-US" altLang="zh-CN" dirty="0"/>
              <a:t>+</a:t>
            </a:r>
            <a:r>
              <a:rPr lang="zh-CN" altLang="en-US" dirty="0"/>
              <a:t>偏移值</a:t>
            </a:r>
            <a:endParaRPr lang="en-US" altLang="zh-CN" dirty="0"/>
          </a:p>
          <a:p>
            <a:pPr lvl="1"/>
            <a:r>
              <a:rPr lang="en-US" altLang="zh-CN" dirty="0"/>
              <a:t>[E]</a:t>
            </a:r>
            <a:r>
              <a:rPr lang="zh-CN" altLang="en-US" baseline="-25000" dirty="0"/>
              <a:t>移</a:t>
            </a:r>
            <a:r>
              <a:rPr lang="en-US" altLang="zh-CN" dirty="0"/>
              <a:t>=</a:t>
            </a:r>
            <a:r>
              <a:rPr lang="en-US" altLang="zh-CN" dirty="0" err="1"/>
              <a:t>E+OFFset</a:t>
            </a:r>
            <a:r>
              <a:rPr lang="zh-CN" altLang="en-US" dirty="0"/>
              <a:t>               </a:t>
            </a:r>
            <a:r>
              <a:rPr lang="mr-IN" altLang="zh-CN" dirty="0"/>
              <a:t>-2</a:t>
            </a:r>
            <a:r>
              <a:rPr lang="mr-IN" altLang="zh-CN" baseline="30000" dirty="0"/>
              <a:t>n</a:t>
            </a:r>
            <a:r>
              <a:rPr lang="mr-IN" altLang="zh-CN" dirty="0"/>
              <a:t>&lt;=</a:t>
            </a:r>
            <a:r>
              <a:rPr lang="mr-IN" altLang="zh-CN" dirty="0" err="1"/>
              <a:t>E</a:t>
            </a:r>
            <a:r>
              <a:rPr lang="mr-IN" altLang="zh-CN" dirty="0"/>
              <a:t>&lt;2</a:t>
            </a:r>
            <a:r>
              <a:rPr lang="mr-IN" altLang="zh-CN" baseline="30000" dirty="0"/>
              <a:t>n</a:t>
            </a:r>
            <a:endParaRPr lang="en-US" altLang="zh-CN" baseline="30000" dirty="0"/>
          </a:p>
          <a:p>
            <a:pPr lvl="1"/>
            <a:r>
              <a:rPr lang="zh-CN" altLang="en-US" dirty="0"/>
              <a:t>使浮点数</a:t>
            </a:r>
            <a:r>
              <a:rPr lang="en-US" altLang="zh-CN" dirty="0"/>
              <a:t>0</a:t>
            </a:r>
            <a:r>
              <a:rPr lang="zh-CN" altLang="en-US" dirty="0"/>
              <a:t>的机器表示为全</a:t>
            </a:r>
            <a:r>
              <a:rPr lang="en-US" altLang="zh-CN" dirty="0"/>
              <a:t>0 </a:t>
            </a:r>
            <a:endParaRPr lang="mr-IN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对移</a:t>
            </a:r>
            <a:r>
              <a:rPr lang="en-US" altLang="zh-CN" dirty="0"/>
              <a:t>127 </a:t>
            </a:r>
            <a:r>
              <a:rPr lang="zh-CN" altLang="en-US" dirty="0"/>
              <a:t>的方案，</a:t>
            </a:r>
            <a:r>
              <a:rPr lang="en-US" altLang="zh-CN" dirty="0"/>
              <a:t>8 </a:t>
            </a:r>
            <a:r>
              <a:rPr lang="zh-CN" altLang="en-US" dirty="0"/>
              <a:t>位移码表示的机器数是数的真值在数轴上向右平移了</a:t>
            </a:r>
            <a:r>
              <a:rPr lang="en-US" altLang="zh-CN" dirty="0"/>
              <a:t>127 </a:t>
            </a:r>
            <a:r>
              <a:rPr lang="zh-CN" altLang="en-US" dirty="0"/>
              <a:t>个位置。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708920"/>
            <a:ext cx="5652120" cy="144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62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编码表示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基本元素</a:t>
            </a:r>
            <a:endParaRPr lang="en-US" altLang="zh-CN" sz="2400" dirty="0"/>
          </a:p>
          <a:p>
            <a:pPr lvl="1"/>
            <a:r>
              <a:rPr lang="en-US" altLang="zh-CN" sz="2000" dirty="0"/>
              <a:t>0</a:t>
            </a:r>
            <a:r>
              <a:rPr lang="zh-CN" altLang="en-US" sz="2000" dirty="0"/>
              <a:t>、</a:t>
            </a:r>
            <a:r>
              <a:rPr lang="en-US" altLang="zh-CN" sz="2000" dirty="0"/>
              <a:t>1</a:t>
            </a:r>
            <a:r>
              <a:rPr lang="zh-CN" altLang="en-US" sz="2000" dirty="0"/>
              <a:t>两个基本符号</a:t>
            </a:r>
            <a:endParaRPr lang="en-US" altLang="zh-CN" sz="2000" dirty="0"/>
          </a:p>
          <a:p>
            <a:r>
              <a:rPr lang="zh-CN" altLang="en-US" sz="2400" dirty="0"/>
              <a:t>字符</a:t>
            </a:r>
            <a:endParaRPr lang="en-US" altLang="zh-CN" sz="2400" dirty="0"/>
          </a:p>
          <a:p>
            <a:pPr lvl="1"/>
            <a:r>
              <a:rPr lang="en-US" altLang="zh-CN" sz="2000" dirty="0"/>
              <a:t>26</a:t>
            </a:r>
            <a:r>
              <a:rPr lang="zh-CN" altLang="en-US" sz="2000" dirty="0"/>
              <a:t>字符</a:t>
            </a:r>
            <a:r>
              <a:rPr lang="zh-CN" altLang="en-US" sz="2000" dirty="0">
                <a:sym typeface="Wingdings"/>
              </a:rPr>
              <a:t></a:t>
            </a:r>
            <a:r>
              <a:rPr lang="en-US" altLang="zh-CN" sz="2000" dirty="0">
                <a:sym typeface="Wingdings"/>
              </a:rPr>
              <a:t>5</a:t>
            </a:r>
            <a:r>
              <a:rPr lang="zh-CN" altLang="en-US" sz="2000" dirty="0">
                <a:sym typeface="Wingdings"/>
              </a:rPr>
              <a:t>位</a:t>
            </a:r>
            <a:endParaRPr lang="en-US" altLang="zh-CN" sz="2000" dirty="0">
              <a:sym typeface="Wingdings"/>
            </a:endParaRPr>
          </a:p>
          <a:p>
            <a:pPr lvl="1"/>
            <a:r>
              <a:rPr lang="zh-CN" altLang="en-US" sz="2000" dirty="0">
                <a:sym typeface="Wingdings"/>
              </a:rPr>
              <a:t>大</a:t>
            </a:r>
            <a:r>
              <a:rPr lang="en-US" altLang="zh-CN" sz="2000" dirty="0">
                <a:sym typeface="Wingdings"/>
              </a:rPr>
              <a:t>/</a:t>
            </a:r>
            <a:r>
              <a:rPr lang="zh-CN" altLang="en-US" sz="2000" dirty="0">
                <a:sym typeface="Wingdings"/>
              </a:rPr>
              <a:t>小写</a:t>
            </a:r>
            <a:r>
              <a:rPr lang="en-US" altLang="zh-CN" sz="2000" dirty="0">
                <a:sym typeface="Wingdings"/>
              </a:rPr>
              <a:t>+</a:t>
            </a:r>
            <a:r>
              <a:rPr lang="zh-CN" altLang="en-US" sz="2000" dirty="0">
                <a:sym typeface="Wingdings"/>
              </a:rPr>
              <a:t>其它符号</a:t>
            </a:r>
            <a:r>
              <a:rPr lang="en-US" altLang="zh-CN" sz="2000" dirty="0">
                <a:sym typeface="Wingdings"/>
              </a:rPr>
              <a:t>7bits</a:t>
            </a:r>
          </a:p>
          <a:p>
            <a:pPr lvl="1"/>
            <a:r>
              <a:rPr lang="zh-CN" altLang="en-US" sz="2000" dirty="0">
                <a:sym typeface="Wingdings"/>
              </a:rPr>
              <a:t>世界上其它语言的文字</a:t>
            </a:r>
            <a:r>
              <a:rPr lang="en-US" altLang="zh-CN" sz="2000" dirty="0">
                <a:sym typeface="Wingdings"/>
              </a:rPr>
              <a:t>16bits</a:t>
            </a:r>
            <a:r>
              <a:rPr lang="zh-CN" altLang="en-US" sz="2000" dirty="0">
                <a:sym typeface="Wingdings"/>
              </a:rPr>
              <a:t>（</a:t>
            </a:r>
            <a:r>
              <a:rPr lang="en-US" altLang="zh-CN" sz="2000" dirty="0">
                <a:sym typeface="Wingdings"/>
              </a:rPr>
              <a:t>Unicode</a:t>
            </a:r>
            <a:r>
              <a:rPr lang="zh-CN" altLang="en-US" sz="2000" dirty="0">
                <a:sym typeface="Wingdings"/>
              </a:rPr>
              <a:t>）</a:t>
            </a:r>
            <a:endParaRPr lang="en-US" altLang="zh-CN" sz="2000" dirty="0"/>
          </a:p>
          <a:p>
            <a:r>
              <a:rPr lang="zh-CN" altLang="en-US" sz="2400" dirty="0"/>
              <a:t>无符号整数（</a:t>
            </a:r>
            <a:r>
              <a:rPr lang="en-US" altLang="zh-CN" sz="2400" dirty="0"/>
              <a:t>0</a:t>
            </a:r>
            <a:r>
              <a:rPr lang="zh-CN" altLang="en-US" sz="2400" dirty="0"/>
              <a:t>，</a:t>
            </a:r>
            <a:r>
              <a:rPr lang="en-US" altLang="zh-CN" sz="2400" dirty="0"/>
              <a:t>1</a:t>
            </a:r>
            <a:r>
              <a:rPr lang="zh-CN" altLang="en-US" sz="2400" dirty="0"/>
              <a:t>，</a:t>
            </a:r>
            <a:r>
              <a:rPr lang="mr-IN" altLang="zh-CN" sz="2400" dirty="0"/>
              <a:t>…</a:t>
            </a:r>
            <a:r>
              <a:rPr lang="zh-CN" altLang="en-US" sz="2400" dirty="0"/>
              <a:t>，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n-1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逻辑值</a:t>
            </a:r>
            <a:endParaRPr lang="en-US" altLang="zh-CN" sz="2400" dirty="0"/>
          </a:p>
          <a:p>
            <a:pPr lvl="1"/>
            <a:r>
              <a:rPr lang="en-US" altLang="zh-CN" sz="2000" dirty="0"/>
              <a:t>0</a:t>
            </a:r>
            <a:r>
              <a:rPr lang="en-US" altLang="zh-CN" sz="2000" dirty="0">
                <a:sym typeface="Wingdings"/>
              </a:rPr>
              <a:t>false,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1true</a:t>
            </a:r>
            <a:endParaRPr lang="en-US" altLang="zh-CN" sz="2000" dirty="0"/>
          </a:p>
          <a:p>
            <a:r>
              <a:rPr lang="zh-CN" altLang="en-US" sz="2400" dirty="0"/>
              <a:t>颜色</a:t>
            </a:r>
            <a:endParaRPr lang="en-US" altLang="zh-CN" sz="2400" dirty="0"/>
          </a:p>
          <a:p>
            <a:r>
              <a:rPr lang="zh-CN" altLang="en-US" sz="2400" dirty="0"/>
              <a:t>位置</a:t>
            </a:r>
            <a:r>
              <a:rPr lang="en-US" altLang="zh-CN" sz="2400" dirty="0"/>
              <a:t>/</a:t>
            </a:r>
            <a:r>
              <a:rPr lang="zh-CN" altLang="en-US" sz="2400" dirty="0"/>
              <a:t>地址</a:t>
            </a:r>
            <a:r>
              <a:rPr lang="en-US" altLang="zh-CN" sz="2400" dirty="0"/>
              <a:t>/</a:t>
            </a:r>
            <a:r>
              <a:rPr lang="zh-CN" altLang="en-US" sz="2400" dirty="0"/>
              <a:t>指令</a:t>
            </a:r>
            <a:endParaRPr lang="en-US" altLang="zh-CN" sz="2400" dirty="0"/>
          </a:p>
          <a:p>
            <a:r>
              <a:rPr lang="zh-CN" altLang="en-US" sz="2400" dirty="0"/>
              <a:t>但是：</a:t>
            </a:r>
            <a:r>
              <a:rPr lang="en-US" altLang="zh-CN" sz="2400" dirty="0"/>
              <a:t>n</a:t>
            </a:r>
            <a:r>
              <a:rPr lang="zh-CN" altLang="en-US" sz="2400" dirty="0"/>
              <a:t>位只能代表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n</a:t>
            </a:r>
            <a:r>
              <a:rPr lang="zh-CN" altLang="en-US" sz="2400" dirty="0"/>
              <a:t>个不同的对象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8184" y="3068960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理解对象表示以及在对象</a:t>
            </a:r>
            <a:r>
              <a:rPr lang="zh-CN" altLang="en-US">
                <a:solidFill>
                  <a:srgbClr val="FF0000"/>
                </a:solidFill>
              </a:rPr>
              <a:t>上的允许的操作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2769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</a:t>
            </a:r>
            <a:r>
              <a:rPr lang="zh-CN" altLang="en-US" dirty="0"/>
              <a:t> </a:t>
            </a:r>
            <a:r>
              <a:rPr lang="en-US" altLang="zh-CN" dirty="0"/>
              <a:t>754</a:t>
            </a:r>
            <a:r>
              <a:rPr lang="zh-CN" altLang="en-US" dirty="0"/>
              <a:t>浮点数标准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规格化形式：+1.xxxxxxxxxx</a:t>
            </a:r>
            <a:r>
              <a:rPr lang="en-US" baseline="-25000" dirty="0"/>
              <a:t>2</a:t>
            </a:r>
            <a:r>
              <a:rPr lang="en-US" dirty="0"/>
              <a:t>*2</a:t>
            </a:r>
            <a:r>
              <a:rPr lang="en-US" baseline="30000" dirty="0"/>
              <a:t>yyyy</a:t>
            </a:r>
            <a:r>
              <a:rPr lang="en-US" altLang="zh-CN" baseline="-25000" dirty="0"/>
              <a:t>2</a:t>
            </a:r>
            <a:endParaRPr lang="en-US" baseline="-25000" dirty="0"/>
          </a:p>
          <a:p>
            <a:r>
              <a:rPr lang="mr-IN" dirty="0" err="1"/>
              <a:t>单精度浮点数</a:t>
            </a:r>
            <a:r>
              <a:rPr lang="mr-IN" dirty="0"/>
              <a:t>(32 </a:t>
            </a:r>
            <a:r>
              <a:rPr lang="mr-IN" dirty="0" err="1"/>
              <a:t>bits</a:t>
            </a:r>
            <a:r>
              <a:rPr lang="mr-IN" dirty="0"/>
              <a:t>)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S</a:t>
            </a:r>
            <a:r>
              <a:rPr lang="zh-CN" altLang="en-US" dirty="0"/>
              <a:t>表示符号位</a:t>
            </a:r>
          </a:p>
          <a:p>
            <a:r>
              <a:rPr lang="en-US" altLang="zh-CN" dirty="0"/>
              <a:t>Exponent </a:t>
            </a:r>
            <a:r>
              <a:rPr lang="zh-CN" altLang="en-US" dirty="0"/>
              <a:t>表示</a:t>
            </a:r>
            <a:r>
              <a:rPr lang="en-US" altLang="zh-CN" dirty="0"/>
              <a:t>y</a:t>
            </a:r>
            <a:r>
              <a:rPr lang="zh-CN" altLang="en-US" dirty="0"/>
              <a:t>，即阶，移</a:t>
            </a:r>
            <a:r>
              <a:rPr lang="en-US" altLang="zh-CN" dirty="0"/>
              <a:t>127</a:t>
            </a:r>
          </a:p>
          <a:p>
            <a:r>
              <a:rPr lang="en-US" altLang="zh-CN" dirty="0"/>
              <a:t>Significand</a:t>
            </a:r>
            <a:r>
              <a:rPr lang="zh-CN" altLang="en-US" dirty="0"/>
              <a:t>表示</a:t>
            </a:r>
            <a:r>
              <a:rPr lang="en-US" altLang="zh-CN" dirty="0"/>
              <a:t>x</a:t>
            </a:r>
            <a:r>
              <a:rPr lang="zh-CN" altLang="en-US" dirty="0"/>
              <a:t>，即尾数的后部分</a:t>
            </a:r>
          </a:p>
          <a:p>
            <a:r>
              <a:rPr lang="zh-CN" altLang="en-US" dirty="0"/>
              <a:t>可表示的范围：</a:t>
            </a:r>
            <a:r>
              <a:rPr lang="en-US" altLang="zh-CN" dirty="0"/>
              <a:t>2.0 x 10</a:t>
            </a:r>
            <a:r>
              <a:rPr lang="en-US" altLang="zh-CN" baseline="30000" dirty="0"/>
              <a:t>-38</a:t>
            </a:r>
            <a:r>
              <a:rPr lang="zh-CN" altLang="en-US" dirty="0"/>
              <a:t>至</a:t>
            </a:r>
            <a:r>
              <a:rPr lang="en-US" altLang="zh-CN" dirty="0"/>
              <a:t>2.0 x 10</a:t>
            </a:r>
            <a:r>
              <a:rPr lang="en-US" altLang="zh-CN" baseline="30000" dirty="0"/>
              <a:t>38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80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6588224" cy="107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569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</a:t>
            </a:r>
            <a:r>
              <a:rPr lang="zh-CN" altLang="en-US" dirty="0"/>
              <a:t> </a:t>
            </a:r>
            <a:r>
              <a:rPr lang="en-US" altLang="zh-CN" dirty="0"/>
              <a:t>754</a:t>
            </a:r>
            <a:r>
              <a:rPr lang="zh-CN" altLang="en-US" dirty="0"/>
              <a:t>浮点数标准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规定对长、短浮点数的尾数使用隐藏位技术，即把规格化非</a:t>
            </a:r>
            <a:r>
              <a:rPr lang="en-US" altLang="zh-CN" dirty="0"/>
              <a:t>0 </a:t>
            </a:r>
            <a:r>
              <a:rPr lang="zh-CN" altLang="en-US" dirty="0"/>
              <a:t>值尾数的最高位上的</a:t>
            </a:r>
            <a:r>
              <a:rPr lang="en-US" altLang="zh-CN" dirty="0"/>
              <a:t>1 </a:t>
            </a:r>
            <a:r>
              <a:rPr lang="zh-CN" altLang="en-US" dirty="0"/>
              <a:t>经过左移操作后强行去掉，则原来不能表示的更低一位进到最低一位。对单精度浮点数采用隐藏位之后，就使</a:t>
            </a:r>
            <a:r>
              <a:rPr lang="en-US" altLang="zh-CN" dirty="0"/>
              <a:t>23 </a:t>
            </a:r>
            <a:r>
              <a:rPr lang="zh-CN" altLang="en-US" dirty="0"/>
              <a:t>位的规格化尾数数值位能给出</a:t>
            </a:r>
            <a:r>
              <a:rPr lang="en-US" altLang="zh-CN" dirty="0"/>
              <a:t>24 </a:t>
            </a:r>
            <a:r>
              <a:rPr lang="zh-CN" altLang="en-US" dirty="0"/>
              <a:t>位的精度。</a:t>
            </a:r>
          </a:p>
          <a:p>
            <a:r>
              <a:rPr lang="zh-CN" altLang="en-US" dirty="0"/>
              <a:t>短浮点数采用移</a:t>
            </a:r>
            <a:r>
              <a:rPr lang="en-US" altLang="zh-CN" dirty="0"/>
              <a:t>127</a:t>
            </a:r>
            <a:r>
              <a:rPr lang="zh-CN" altLang="en-US" dirty="0"/>
              <a:t>的方案</a:t>
            </a:r>
            <a:r>
              <a:rPr lang="en-US" altLang="zh-CN" dirty="0"/>
              <a:t>, </a:t>
            </a:r>
            <a:r>
              <a:rPr lang="zh-CN" altLang="en-US" dirty="0"/>
              <a:t>阶码值范围</a:t>
            </a:r>
            <a:r>
              <a:rPr lang="en-US" altLang="zh-CN" dirty="0"/>
              <a:t>: 00000001 ~11111110, </a:t>
            </a:r>
            <a:r>
              <a:rPr lang="zh-CN" altLang="en-US" dirty="0"/>
              <a:t>表示</a:t>
            </a:r>
            <a:r>
              <a:rPr lang="en-US" altLang="zh-CN" dirty="0"/>
              <a:t>-126~+127</a:t>
            </a:r>
            <a:r>
              <a:rPr lang="zh-CN" altLang="en-US" dirty="0"/>
              <a:t>。还有</a:t>
            </a:r>
            <a:r>
              <a:rPr lang="en-US" altLang="zh-CN" dirty="0"/>
              <a:t>2 </a:t>
            </a:r>
            <a:r>
              <a:rPr lang="zh-CN" altLang="en-US" dirty="0"/>
              <a:t>个特定的阶码值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00000000</a:t>
            </a:r>
            <a:r>
              <a:rPr lang="zh-CN" altLang="en-US" dirty="0"/>
              <a:t>跟</a:t>
            </a:r>
            <a:r>
              <a:rPr lang="en-US" altLang="zh-CN" dirty="0"/>
              <a:t>23</a:t>
            </a:r>
            <a:r>
              <a:rPr lang="zh-CN" altLang="en-US" dirty="0"/>
              <a:t>位的非</a:t>
            </a:r>
            <a:r>
              <a:rPr lang="en-US" altLang="zh-CN" dirty="0"/>
              <a:t>0 </a:t>
            </a:r>
            <a:r>
              <a:rPr lang="zh-CN" altLang="en-US" dirty="0"/>
              <a:t>尾数表示非规格化浮点数</a:t>
            </a:r>
            <a:r>
              <a:rPr lang="en-US" altLang="zh-CN" dirty="0"/>
              <a:t>(</a:t>
            </a:r>
            <a:r>
              <a:rPr lang="zh-CN" altLang="en-US" dirty="0"/>
              <a:t>隐藏位必定为</a:t>
            </a:r>
            <a:r>
              <a:rPr lang="en-US" altLang="zh-CN" dirty="0"/>
              <a:t>0)</a:t>
            </a:r>
            <a:r>
              <a:rPr lang="zh-CN" altLang="en-US" dirty="0"/>
              <a:t>，</a:t>
            </a:r>
            <a:r>
              <a:rPr lang="en-US" altLang="zh-CN" dirty="0"/>
              <a:t>00000000 </a:t>
            </a:r>
            <a:r>
              <a:rPr lang="zh-CN" altLang="en-US" dirty="0"/>
              <a:t>跟全</a:t>
            </a:r>
            <a:r>
              <a:rPr lang="en-US" altLang="zh-CN" dirty="0"/>
              <a:t>0</a:t>
            </a:r>
            <a:r>
              <a:rPr lang="zh-CN" altLang="en-US" dirty="0"/>
              <a:t>尾数是浮点数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11111111</a:t>
            </a:r>
            <a:r>
              <a:rPr lang="zh-CN" altLang="en-US" dirty="0"/>
              <a:t>跟全</a:t>
            </a:r>
            <a:r>
              <a:rPr lang="en-US" altLang="zh-CN" dirty="0"/>
              <a:t>0 </a:t>
            </a:r>
            <a:r>
              <a:rPr lang="zh-CN" altLang="en-US" dirty="0"/>
              <a:t>尾数表示无穷大的浮点数，可正可负，由符号位决定。</a:t>
            </a:r>
            <a:r>
              <a:rPr lang="en-US" altLang="zh-CN" dirty="0"/>
              <a:t>11111111 </a:t>
            </a:r>
            <a:r>
              <a:rPr lang="zh-CN" altLang="en-US" dirty="0"/>
              <a:t>跟非全</a:t>
            </a:r>
            <a:r>
              <a:rPr lang="en-US" altLang="zh-CN" dirty="0"/>
              <a:t>0</a:t>
            </a:r>
            <a:r>
              <a:rPr lang="zh-CN" altLang="en-US" dirty="0"/>
              <a:t>尾数时属于非法数值。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291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</a:t>
            </a:r>
            <a:r>
              <a:rPr lang="zh-CN" altLang="en-US" dirty="0"/>
              <a:t> </a:t>
            </a:r>
            <a:r>
              <a:rPr lang="en-US" altLang="zh-CN" dirty="0"/>
              <a:t>754</a:t>
            </a:r>
            <a:r>
              <a:rPr lang="zh-CN" altLang="en-US" dirty="0"/>
              <a:t>浮点数标准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56237"/>
            <a:ext cx="8229600" cy="900113"/>
          </a:xfrm>
        </p:spPr>
        <p:txBody>
          <a:bodyPr/>
          <a:lstStyle/>
          <a:p>
            <a:r>
              <a:rPr lang="zh-CN" altLang="en-US" dirty="0"/>
              <a:t>鉴于</a:t>
            </a:r>
            <a:r>
              <a:rPr lang="en-US" altLang="zh-CN" dirty="0"/>
              <a:t>IEEE754</a:t>
            </a:r>
            <a:r>
              <a:rPr lang="zh-CN" altLang="en-US" dirty="0"/>
              <a:t>标准对计算机界的重要贡献</a:t>
            </a:r>
            <a:r>
              <a:rPr lang="en-US" altLang="zh-CN" dirty="0"/>
              <a:t>, </a:t>
            </a:r>
            <a:r>
              <a:rPr lang="zh-CN" altLang="en-US" dirty="0"/>
              <a:t>发挥关键作用的数学家</a:t>
            </a:r>
            <a:r>
              <a:rPr lang="en-US" altLang="zh-CN" dirty="0" err="1"/>
              <a:t>Kahan</a:t>
            </a:r>
            <a:r>
              <a:rPr lang="en-US" altLang="zh-CN" dirty="0"/>
              <a:t> </a:t>
            </a:r>
            <a:r>
              <a:rPr lang="zh-CN" altLang="en-US" dirty="0"/>
              <a:t>于</a:t>
            </a:r>
            <a:r>
              <a:rPr lang="en-US" altLang="zh-CN" dirty="0"/>
              <a:t>1989</a:t>
            </a:r>
            <a:r>
              <a:rPr lang="zh-CN" altLang="en-US" dirty="0"/>
              <a:t>年被授予图灵奖。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82</a:t>
            </a:fld>
            <a:endParaRPr lang="zh-CN" altLang="en-US">
              <a:solidFill>
                <a:srgbClr val="1F497D"/>
              </a:solidFill>
            </a:endParaRPr>
          </a:p>
        </p:txBody>
      </p:sp>
      <p:graphicFrame>
        <p:nvGraphicFramePr>
          <p:cNvPr id="7" name="Group 4"/>
          <p:cNvGraphicFramePr>
            <a:graphicFrameLocks/>
          </p:cNvGraphicFramePr>
          <p:nvPr/>
        </p:nvGraphicFramePr>
        <p:xfrm>
          <a:off x="287337" y="1267270"/>
          <a:ext cx="8569325" cy="4019553"/>
        </p:xfrm>
        <a:graphic>
          <a:graphicData uri="http://schemas.openxmlformats.org/drawingml/2006/table">
            <a:tbl>
              <a:tblPr/>
              <a:tblGrid>
                <a:gridCol w="142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8338"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S(1</a:t>
                      </a: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位</a:t>
                      </a: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)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E(8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位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)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M(23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位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)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X(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共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32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位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)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088"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符号位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0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0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0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88"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符号位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0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不等于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(-1)</a:t>
                      </a:r>
                      <a:r>
                        <a:rPr kumimoji="1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charset="-122"/>
                          <a:ea typeface="华文楷体" charset="-122"/>
                        </a:rPr>
                        <a:t>·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2</a:t>
                      </a:r>
                      <a:r>
                        <a:rPr kumimoji="1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-126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charset="-122"/>
                          <a:ea typeface="华文楷体" charset="-122"/>
                        </a:rPr>
                        <a:t>·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0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.M)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  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非规格化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338"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符号位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1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到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254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之间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不等于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0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(-1)</a:t>
                      </a:r>
                      <a:r>
                        <a:rPr kumimoji="1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charset="-122"/>
                          <a:ea typeface="华文楷体" charset="-122"/>
                        </a:rPr>
                        <a:t>·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2</a:t>
                      </a:r>
                      <a:r>
                        <a:rPr kumimoji="1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E-127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charset="-122"/>
                          <a:ea typeface="华文楷体" charset="-122"/>
                        </a:rPr>
                        <a:t>·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33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1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.M)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    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规格化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163"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符号位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255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无穷大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338"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符号位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255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不等于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0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latinLnBrk="0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SzPct val="75000"/>
                        <a:defRPr kumimoji="1" sz="20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kumimoji="1" sz="16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 sz="1400" kern="1200">
                          <a:solidFill>
                            <a:schemeClr val="tx1"/>
                          </a:solidFill>
                          <a:latin typeface="Times New Roman" charset="0"/>
                          <a:ea typeface="华文楷体" charset="-122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NaN</a:t>
                      </a: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(</a:t>
                      </a: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非数值</a:t>
                      </a: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楷体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065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双精度浮点数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3706"/>
            <a:ext cx="8229600" cy="3085632"/>
          </a:xfrm>
        </p:spPr>
        <p:txBody>
          <a:bodyPr/>
          <a:lstStyle/>
          <a:p>
            <a:r>
              <a:rPr lang="en-US" altLang="zh-CN" dirty="0"/>
              <a:t>C </a:t>
            </a:r>
            <a:r>
              <a:rPr lang="zh-CN" altLang="en-US" dirty="0"/>
              <a:t>语言中的</a:t>
            </a:r>
            <a:r>
              <a:rPr lang="en-US" altLang="zh-CN" dirty="0"/>
              <a:t>double </a:t>
            </a:r>
            <a:r>
              <a:rPr lang="zh-CN" altLang="en-US" dirty="0"/>
              <a:t>类型</a:t>
            </a:r>
          </a:p>
          <a:p>
            <a:pPr lvl="1"/>
            <a:r>
              <a:rPr lang="zh-CN" altLang="en-US" dirty="0"/>
              <a:t>尾数：原码</a:t>
            </a:r>
          </a:p>
          <a:p>
            <a:pPr lvl="1"/>
            <a:r>
              <a:rPr lang="zh-CN" altLang="en-US" dirty="0"/>
              <a:t>阶：移</a:t>
            </a:r>
            <a:r>
              <a:rPr lang="en-US" altLang="zh-CN" dirty="0"/>
              <a:t>1023</a:t>
            </a:r>
          </a:p>
          <a:p>
            <a:r>
              <a:rPr lang="zh-CN" altLang="en-US" dirty="0"/>
              <a:t>十进制的范围扩展到</a:t>
            </a:r>
            <a:r>
              <a:rPr lang="en-US" altLang="zh-CN" dirty="0"/>
              <a:t>2.0 x 10</a:t>
            </a:r>
            <a:r>
              <a:rPr lang="en-US" altLang="zh-CN" baseline="30000" dirty="0"/>
              <a:t>-308</a:t>
            </a:r>
            <a:r>
              <a:rPr lang="zh-CN" altLang="en-US" dirty="0"/>
              <a:t>至</a:t>
            </a:r>
            <a:r>
              <a:rPr lang="en-US" altLang="zh-CN" dirty="0"/>
              <a:t>2.0 x 10</a:t>
            </a:r>
            <a:r>
              <a:rPr lang="en-US" altLang="zh-CN" baseline="30000" dirty="0"/>
              <a:t>308</a:t>
            </a:r>
          </a:p>
          <a:p>
            <a:r>
              <a:rPr lang="zh-CN" altLang="en-US" dirty="0"/>
              <a:t>最主要的好处是精度得到了扩展</a:t>
            </a:r>
            <a:r>
              <a:rPr lang="en-US" altLang="zh-CN" dirty="0"/>
              <a:t>(52 </a:t>
            </a:r>
            <a:r>
              <a:rPr lang="zh-CN" altLang="en-US" dirty="0"/>
              <a:t>位</a:t>
            </a:r>
            <a:r>
              <a:rPr lang="en-US" altLang="zh-CN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83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52634"/>
            <a:ext cx="7141046" cy="16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</a:t>
            </a:r>
            <a:r>
              <a:rPr lang="zh-CN" altLang="en-US" dirty="0"/>
              <a:t> </a:t>
            </a:r>
            <a:r>
              <a:rPr lang="en-US" altLang="zh-CN" dirty="0"/>
              <a:t>754</a:t>
            </a:r>
            <a:r>
              <a:rPr lang="zh-CN" altLang="en-US" dirty="0"/>
              <a:t>浮点数标准（总结）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被几乎所有计算机采纳</a:t>
            </a:r>
            <a:r>
              <a:rPr lang="en-US" altLang="zh-CN" b="1" dirty="0"/>
              <a:t>(</a:t>
            </a:r>
            <a:r>
              <a:rPr lang="zh-CN" altLang="en-US" dirty="0"/>
              <a:t>自</a:t>
            </a:r>
            <a:r>
              <a:rPr lang="en-US" altLang="zh-CN" b="1" dirty="0"/>
              <a:t>1985</a:t>
            </a:r>
            <a:r>
              <a:rPr lang="zh-CN" altLang="en-US" dirty="0"/>
              <a:t>年起</a:t>
            </a:r>
            <a:r>
              <a:rPr lang="en-US" altLang="zh-CN" b="1" dirty="0"/>
              <a:t>)</a:t>
            </a:r>
            <a:endParaRPr lang="zh-CN" altLang="en-US" dirty="0"/>
          </a:p>
          <a:p>
            <a:r>
              <a:rPr lang="zh-CN" altLang="en-US" dirty="0"/>
              <a:t>符号位：</a:t>
            </a:r>
            <a:r>
              <a:rPr lang="en-US" altLang="zh-CN" dirty="0"/>
              <a:t>1</a:t>
            </a:r>
            <a:r>
              <a:rPr lang="zh-CN" altLang="en-US" dirty="0"/>
              <a:t>表示负数，</a:t>
            </a:r>
            <a:r>
              <a:rPr lang="en-US" altLang="zh-CN" dirty="0"/>
              <a:t>0</a:t>
            </a:r>
            <a:r>
              <a:rPr lang="zh-CN" altLang="en-US" dirty="0"/>
              <a:t>表示正数</a:t>
            </a:r>
          </a:p>
          <a:p>
            <a:r>
              <a:rPr lang="zh-CN" altLang="en-US" dirty="0"/>
              <a:t>有效位：</a:t>
            </a:r>
          </a:p>
          <a:p>
            <a:pPr lvl="1"/>
            <a:r>
              <a:rPr lang="zh-CN" altLang="en-US" dirty="0"/>
              <a:t>使用原码表示</a:t>
            </a:r>
          </a:p>
          <a:p>
            <a:pPr lvl="1"/>
            <a:r>
              <a:rPr lang="zh-CN" altLang="en-US" dirty="0"/>
              <a:t>规格化小数中，隐含最高位</a:t>
            </a:r>
            <a:r>
              <a:rPr lang="en-US" altLang="zh-CN" b="1" dirty="0"/>
              <a:t>1</a:t>
            </a:r>
            <a:endParaRPr lang="zh-CN" altLang="en-US" dirty="0"/>
          </a:p>
          <a:p>
            <a:pPr lvl="1"/>
            <a:r>
              <a:rPr lang="zh-CN" altLang="en-US" dirty="0"/>
              <a:t>单精度为：</a:t>
            </a:r>
            <a:r>
              <a:rPr lang="en-US" altLang="zh-CN" b="1" dirty="0"/>
              <a:t>23 </a:t>
            </a:r>
            <a:r>
              <a:rPr lang="zh-CN" altLang="en-US" dirty="0"/>
              <a:t>位，双精度为</a:t>
            </a:r>
            <a:r>
              <a:rPr lang="en-US" altLang="zh-CN" b="1" dirty="0"/>
              <a:t>52 </a:t>
            </a:r>
            <a:r>
              <a:rPr lang="zh-CN" altLang="en-US" dirty="0"/>
              <a:t>位</a:t>
            </a:r>
          </a:p>
          <a:p>
            <a:pPr lvl="1"/>
            <a:r>
              <a:rPr lang="en-US" altLang="zh-CN" b="1" dirty="0"/>
              <a:t>0 &lt; </a:t>
            </a:r>
            <a:r>
              <a:rPr lang="zh-CN" altLang="en-US" dirty="0"/>
              <a:t>有效数</a:t>
            </a:r>
            <a:r>
              <a:rPr lang="en-US" altLang="zh-CN" b="1" dirty="0"/>
              <a:t>&lt; 1</a:t>
            </a:r>
            <a:endParaRPr lang="zh-CN" altLang="en-US" dirty="0"/>
          </a:p>
          <a:p>
            <a:r>
              <a:rPr lang="zh-CN" altLang="en-US" dirty="0"/>
              <a:t>阶：单精度：移</a:t>
            </a:r>
            <a:r>
              <a:rPr lang="en-US" altLang="zh-CN" b="1" dirty="0"/>
              <a:t>127</a:t>
            </a:r>
            <a:r>
              <a:rPr lang="zh-CN" altLang="en-US" dirty="0"/>
              <a:t>，双精度：移</a:t>
            </a:r>
            <a:r>
              <a:rPr lang="en-US" altLang="zh-CN" b="1" dirty="0"/>
              <a:t>1023</a:t>
            </a:r>
            <a:endParaRPr lang="zh-CN" altLang="en-US" dirty="0"/>
          </a:p>
          <a:p>
            <a:r>
              <a:rPr lang="zh-CN" altLang="en-US" dirty="0"/>
              <a:t>全</a:t>
            </a:r>
            <a:r>
              <a:rPr lang="en-US" altLang="zh-CN" b="1" dirty="0"/>
              <a:t>0</a:t>
            </a:r>
            <a:r>
              <a:rPr lang="zh-CN" altLang="en-US" dirty="0"/>
              <a:t>用来表示</a:t>
            </a:r>
            <a:r>
              <a:rPr lang="en-US" altLang="zh-CN" b="1" dirty="0"/>
              <a:t>0</a:t>
            </a:r>
            <a:r>
              <a:rPr lang="zh-CN" altLang="en-US" dirty="0"/>
              <a:t>值</a:t>
            </a:r>
          </a:p>
          <a:p>
            <a:r>
              <a:rPr lang="zh-CN" altLang="en-US" dirty="0"/>
              <a:t>在阶码中保留</a:t>
            </a:r>
            <a:r>
              <a:rPr lang="en-US" altLang="zh-CN" b="1" dirty="0"/>
              <a:t>0</a:t>
            </a:r>
            <a:r>
              <a:rPr lang="zh-CN" altLang="en-US" dirty="0"/>
              <a:t>给数</a:t>
            </a:r>
            <a:r>
              <a:rPr lang="en-US" altLang="zh-CN" b="1" dirty="0"/>
              <a:t>0 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84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308" y="5725440"/>
            <a:ext cx="5909628" cy="8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147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特殊的浮点数值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22" y="1169293"/>
            <a:ext cx="7730728" cy="1899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77" y="3717032"/>
            <a:ext cx="8028384" cy="23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81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下列结果是什么</a:t>
            </a:r>
            <a:r>
              <a:rPr lang="en-US" altLang="zh-CN" dirty="0"/>
              <a:t>: </a:t>
            </a:r>
            <a:r>
              <a:rPr lang="en-US" altLang="zh-CN" dirty="0" err="1"/>
              <a:t>sqrt</a:t>
            </a:r>
            <a:r>
              <a:rPr lang="en-US" altLang="zh-CN" dirty="0"/>
              <a:t>(-4.0)or 0/0?</a:t>
            </a:r>
          </a:p>
          <a:p>
            <a:pPr lvl="1"/>
            <a:r>
              <a:rPr lang="zh-CN" altLang="en-US" dirty="0"/>
              <a:t>如果无穷大不是错误的话，那以上也不算</a:t>
            </a:r>
          </a:p>
          <a:p>
            <a:pPr lvl="1"/>
            <a:r>
              <a:rPr lang="zh-CN" altLang="en-US" dirty="0"/>
              <a:t>称其为</a:t>
            </a:r>
            <a:r>
              <a:rPr lang="en-US" altLang="zh-CN" dirty="0"/>
              <a:t>Nota Number (</a:t>
            </a:r>
            <a:r>
              <a:rPr lang="en-US" altLang="zh-CN" dirty="0" err="1"/>
              <a:t>NaN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阶</a:t>
            </a:r>
            <a:r>
              <a:rPr lang="en-US" altLang="zh-CN" dirty="0"/>
              <a:t>= 255, </a:t>
            </a:r>
            <a:r>
              <a:rPr lang="zh-CN" altLang="en-US" dirty="0"/>
              <a:t>有效位非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应用</a:t>
            </a:r>
          </a:p>
          <a:p>
            <a:pPr lvl="1"/>
            <a:r>
              <a:rPr lang="en-US" altLang="zh-CN" dirty="0" err="1"/>
              <a:t>NaN</a:t>
            </a:r>
            <a:r>
              <a:rPr lang="zh-CN" altLang="en-US" dirty="0"/>
              <a:t>可帮助排错</a:t>
            </a:r>
          </a:p>
          <a:p>
            <a:pPr lvl="1"/>
            <a:r>
              <a:rPr lang="zh-CN" altLang="en-US" dirty="0"/>
              <a:t>自包含：</a:t>
            </a:r>
            <a:r>
              <a:rPr lang="en-US" altLang="zh-CN" dirty="0"/>
              <a:t>op(</a:t>
            </a:r>
            <a:r>
              <a:rPr lang="en-US" altLang="zh-CN" dirty="0" err="1"/>
              <a:t>NaN</a:t>
            </a:r>
            <a:r>
              <a:rPr lang="en-US" altLang="zh-CN" dirty="0"/>
              <a:t>, X) = </a:t>
            </a:r>
            <a:r>
              <a:rPr lang="en-US" altLang="zh-CN" dirty="0" err="1"/>
              <a:t>NaN</a:t>
            </a:r>
            <a:r>
              <a:rPr lang="en-US" altLang="zh-CN" dirty="0"/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0757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上溢和下溢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上溢</a:t>
            </a:r>
          </a:p>
          <a:p>
            <a:pPr lvl="1"/>
            <a:r>
              <a:rPr lang="zh-CN" altLang="en-US" dirty="0"/>
              <a:t>数的绝对值太大（</a:t>
            </a:r>
            <a:r>
              <a:rPr lang="en-US" altLang="zh-CN" dirty="0"/>
              <a:t>&gt; 2.0x10</a:t>
            </a:r>
            <a:r>
              <a:rPr lang="en-US" altLang="zh-CN" baseline="30000" dirty="0"/>
              <a:t>38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阶的值超出</a:t>
            </a:r>
            <a:r>
              <a:rPr lang="en-US" altLang="zh-CN" dirty="0"/>
              <a:t>8</a:t>
            </a:r>
            <a:r>
              <a:rPr lang="zh-CN" altLang="en-US" dirty="0"/>
              <a:t>位能表示的范围</a:t>
            </a:r>
          </a:p>
          <a:p>
            <a:r>
              <a:rPr lang="zh-CN" altLang="en-US" dirty="0"/>
              <a:t>下溢</a:t>
            </a:r>
          </a:p>
          <a:p>
            <a:pPr lvl="1"/>
            <a:r>
              <a:rPr lang="zh-CN" altLang="en-US" dirty="0"/>
              <a:t>数的绝对值太小</a:t>
            </a:r>
          </a:p>
          <a:p>
            <a:pPr lvl="1"/>
            <a:r>
              <a:rPr lang="en-US" altLang="zh-CN" dirty="0"/>
              <a:t>&gt;0, &lt; 2.0x10</a:t>
            </a:r>
            <a:r>
              <a:rPr lang="en-US" altLang="zh-CN" baseline="30000" dirty="0"/>
              <a:t>-38</a:t>
            </a:r>
          </a:p>
          <a:p>
            <a:pPr lvl="1"/>
            <a:r>
              <a:rPr lang="zh-CN" altLang="en-US" dirty="0"/>
              <a:t>阶码超出了</a:t>
            </a:r>
            <a:r>
              <a:rPr lang="en-US" altLang="zh-CN" dirty="0"/>
              <a:t>8</a:t>
            </a:r>
            <a:r>
              <a:rPr lang="zh-CN" altLang="en-US" dirty="0"/>
              <a:t>位二进制位能表示的范围</a:t>
            </a:r>
          </a:p>
          <a:p>
            <a:r>
              <a:rPr lang="zh-CN" altLang="en-US" dirty="0"/>
              <a:t>如何减少上溢和下溢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如何提高数据表示的精度</a:t>
            </a:r>
            <a:r>
              <a:rPr lang="en-US" altLang="zh-CN" dirty="0"/>
              <a:t>?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090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浮点数溢出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89040"/>
            <a:ext cx="8229600" cy="2340298"/>
          </a:xfrm>
        </p:spPr>
        <p:txBody>
          <a:bodyPr/>
          <a:lstStyle/>
          <a:p>
            <a:r>
              <a:rPr lang="zh-CN" altLang="en-US" dirty="0"/>
              <a:t>可表示的大于</a:t>
            </a:r>
            <a:r>
              <a:rPr lang="en-US" altLang="zh-CN" dirty="0"/>
              <a:t>0</a:t>
            </a:r>
            <a:r>
              <a:rPr lang="zh-CN" altLang="en-US" dirty="0"/>
              <a:t>的最小规格化数（隐藏位的值为</a:t>
            </a:r>
            <a:r>
              <a:rPr lang="en-US" altLang="zh-CN" dirty="0"/>
              <a:t>1</a:t>
            </a:r>
            <a:r>
              <a:rPr lang="zh-CN" altLang="en-US" dirty="0"/>
              <a:t>）：</a:t>
            </a:r>
          </a:p>
          <a:p>
            <a:r>
              <a:rPr lang="zh-CN" altLang="en-US" dirty="0"/>
              <a:t>正数：</a:t>
            </a:r>
            <a:r>
              <a:rPr lang="en-US" altLang="zh-CN" dirty="0"/>
              <a:t>0 00000001 00000000000000000000000</a:t>
            </a:r>
          </a:p>
          <a:p>
            <a:r>
              <a:rPr lang="zh-CN" altLang="en-US" dirty="0"/>
              <a:t>可表示的大于</a:t>
            </a:r>
            <a:r>
              <a:rPr lang="en-US" altLang="zh-CN" dirty="0"/>
              <a:t>0</a:t>
            </a:r>
            <a:r>
              <a:rPr lang="zh-CN" altLang="en-US" dirty="0"/>
              <a:t>的最小非规格化数（不使用隐藏位技术）：</a:t>
            </a:r>
          </a:p>
          <a:p>
            <a:r>
              <a:rPr lang="zh-CN" altLang="en-US" dirty="0"/>
              <a:t>正数：</a:t>
            </a:r>
            <a:r>
              <a:rPr lang="en-US" altLang="zh-CN" dirty="0"/>
              <a:t>0 00000000 00000000000000000000001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88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50" y="1178446"/>
            <a:ext cx="7704856" cy="192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095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非规格化数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问题：在</a:t>
            </a:r>
            <a:r>
              <a:rPr lang="en-US" altLang="zh-CN" dirty="0"/>
              <a:t>0</a:t>
            </a:r>
            <a:r>
              <a:rPr lang="zh-CN" altLang="en-US" dirty="0"/>
              <a:t>周围还有一些空隙没有用来表示浮点数</a:t>
            </a:r>
          </a:p>
          <a:p>
            <a:pPr lvl="1"/>
            <a:r>
              <a:rPr lang="zh-CN" altLang="en-US" dirty="0"/>
              <a:t>最小的正数：</a:t>
            </a:r>
            <a:r>
              <a:rPr lang="en-US" altLang="zh-CN" dirty="0"/>
              <a:t>a=1.00</a:t>
            </a:r>
            <a:r>
              <a:rPr lang="mr-IN" altLang="zh-CN" dirty="0"/>
              <a:t>…</a:t>
            </a:r>
            <a:r>
              <a:rPr lang="en-US" altLang="zh-CN" dirty="0"/>
              <a:t>00</a:t>
            </a:r>
            <a:r>
              <a:rPr lang="en-US" altLang="zh-CN" baseline="-25000" dirty="0"/>
              <a:t>2</a:t>
            </a:r>
            <a:r>
              <a:rPr lang="zh-CN" altLang="en-US" dirty="0"/>
              <a:t> * </a:t>
            </a:r>
            <a:r>
              <a:rPr lang="en-US" altLang="zh-CN" dirty="0"/>
              <a:t>2</a:t>
            </a:r>
            <a:r>
              <a:rPr lang="en-US" altLang="zh-CN" baseline="30000" dirty="0"/>
              <a:t>-126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-US" altLang="zh-CN" baseline="30000" dirty="0"/>
              <a:t>-126</a:t>
            </a:r>
          </a:p>
          <a:p>
            <a:pPr lvl="1"/>
            <a:r>
              <a:rPr lang="zh-CN" altLang="en-US" dirty="0"/>
              <a:t>次小的正数：</a:t>
            </a:r>
            <a:r>
              <a:rPr lang="en-US" altLang="zh-CN" dirty="0"/>
              <a:t>b=1.00</a:t>
            </a:r>
            <a:r>
              <a:rPr lang="mr-IN" altLang="zh-CN" dirty="0"/>
              <a:t>…</a:t>
            </a:r>
            <a:r>
              <a:rPr lang="en-US" altLang="zh-CN" dirty="0"/>
              <a:t>01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en-US" dirty="0"/>
              <a:t>* </a:t>
            </a:r>
            <a:r>
              <a:rPr lang="en-US" altLang="zh-CN" dirty="0"/>
              <a:t>2</a:t>
            </a:r>
            <a:r>
              <a:rPr lang="en-US" altLang="zh-CN" baseline="30000" dirty="0"/>
              <a:t>-126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-US" altLang="zh-CN" baseline="30000" dirty="0"/>
              <a:t>-126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-US" altLang="zh-CN" baseline="30000" dirty="0"/>
              <a:t>-149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-US" altLang="zh-CN" baseline="30000" dirty="0"/>
              <a:t>-126</a:t>
            </a:r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-US" altLang="zh-CN" baseline="30000" dirty="0"/>
              <a:t>-149</a:t>
            </a:r>
          </a:p>
          <a:p>
            <a:r>
              <a:rPr lang="zh-CN" altLang="en-US" dirty="0"/>
              <a:t>解决办法：</a:t>
            </a:r>
            <a:endParaRPr lang="en-US" altLang="zh-CN" dirty="0"/>
          </a:p>
          <a:p>
            <a:pPr lvl="1"/>
            <a:r>
              <a:rPr lang="zh-CN" altLang="en-US" dirty="0"/>
              <a:t>使用非规格化数：没有隐含的前导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最小的正数：</a:t>
            </a:r>
            <a:r>
              <a:rPr lang="en-US" altLang="zh-CN" dirty="0"/>
              <a:t>a = 2</a:t>
            </a:r>
            <a:r>
              <a:rPr lang="en-US" altLang="zh-CN" baseline="30000" dirty="0"/>
              <a:t>-149</a:t>
            </a:r>
          </a:p>
          <a:p>
            <a:pPr lvl="1"/>
            <a:r>
              <a:rPr lang="zh-CN" altLang="en-US" dirty="0"/>
              <a:t>次小的正数：</a:t>
            </a:r>
            <a:r>
              <a:rPr lang="en-US" altLang="zh-CN" dirty="0"/>
              <a:t>b = 2</a:t>
            </a:r>
            <a:r>
              <a:rPr lang="en-US" altLang="zh-CN" baseline="30000" dirty="0"/>
              <a:t>-148 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64904"/>
            <a:ext cx="3816424" cy="129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25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逻辑型数据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逻辑性数据</a:t>
            </a:r>
            <a:endParaRPr lang="en-US" altLang="zh-CN" dirty="0"/>
          </a:p>
          <a:p>
            <a:pPr lvl="1"/>
            <a:r>
              <a:rPr lang="en-US" altLang="zh-CN" dirty="0"/>
              <a:t>True</a:t>
            </a:r>
            <a:r>
              <a:rPr lang="zh-CN" altLang="en-US" dirty="0"/>
              <a:t>，真</a:t>
            </a:r>
            <a:endParaRPr lang="en-US" altLang="zh-CN" dirty="0"/>
          </a:p>
          <a:p>
            <a:pPr lvl="1"/>
            <a:r>
              <a:rPr lang="en-US" altLang="zh-CN" dirty="0"/>
              <a:t>False</a:t>
            </a:r>
            <a:r>
              <a:rPr lang="zh-CN" altLang="en-US" dirty="0"/>
              <a:t>，假</a:t>
            </a:r>
            <a:endParaRPr lang="en-US" altLang="zh-CN" dirty="0"/>
          </a:p>
          <a:p>
            <a:r>
              <a:rPr lang="zh-CN" altLang="en-US" dirty="0"/>
              <a:t>数据表示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</a:p>
          <a:p>
            <a:pPr lvl="1"/>
            <a:r>
              <a:rPr lang="en-US" altLang="zh-CN" dirty="0"/>
              <a:t>0</a:t>
            </a:r>
          </a:p>
          <a:p>
            <a:r>
              <a:rPr lang="zh-CN" altLang="en-US" dirty="0"/>
              <a:t>数据运算</a:t>
            </a:r>
            <a:endParaRPr lang="en-US" altLang="zh-CN" dirty="0"/>
          </a:p>
          <a:p>
            <a:pPr lvl="1"/>
            <a:r>
              <a:rPr lang="zh-CN" altLang="en-US" dirty="0"/>
              <a:t>与运算</a:t>
            </a:r>
            <a:endParaRPr lang="en-US" altLang="zh-CN" dirty="0"/>
          </a:p>
          <a:p>
            <a:pPr lvl="1"/>
            <a:r>
              <a:rPr lang="zh-CN" altLang="en-US" dirty="0"/>
              <a:t>或运算</a:t>
            </a:r>
            <a:endParaRPr lang="en-US" altLang="zh-CN" dirty="0"/>
          </a:p>
          <a:p>
            <a:pPr lvl="1"/>
            <a:r>
              <a:rPr lang="zh-CN" altLang="en-US" dirty="0"/>
              <a:t>非运算</a:t>
            </a:r>
            <a:endParaRPr lang="en-US" altLang="zh-CN" dirty="0"/>
          </a:p>
          <a:p>
            <a:pPr lvl="1"/>
            <a:r>
              <a:rPr lang="zh-CN" altLang="en-US" dirty="0"/>
              <a:t>异或运算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1916832"/>
            <a:ext cx="5626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071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舍入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 err="1"/>
              <a:t>浮点数的算术运算</a:t>
            </a:r>
            <a:r>
              <a:rPr lang="mr-IN" b="1" dirty="0"/>
              <a:t>=&gt; </a:t>
            </a:r>
            <a:r>
              <a:rPr lang="mr-IN" dirty="0" err="1"/>
              <a:t>舍入</a:t>
            </a:r>
            <a:endParaRPr lang="mr-IN" dirty="0"/>
          </a:p>
          <a:p>
            <a:r>
              <a:rPr lang="mr-IN" dirty="0" err="1"/>
              <a:t>类型转换时也需要舍入</a:t>
            </a:r>
            <a:endParaRPr lang="mr-IN" dirty="0"/>
          </a:p>
          <a:p>
            <a:pPr lvl="1"/>
            <a:r>
              <a:rPr lang="mr-IN" b="1" dirty="0" err="1"/>
              <a:t>Double</a:t>
            </a:r>
            <a:r>
              <a:rPr lang="zh-CN" altLang="en-US" b="1" dirty="0"/>
              <a:t>  </a:t>
            </a:r>
            <a:r>
              <a:rPr lang="zh-CN" altLang="en-US" b="1" dirty="0">
                <a:sym typeface="Wingdings"/>
              </a:rPr>
              <a:t></a:t>
            </a:r>
            <a:r>
              <a:rPr lang="zh-CN" altLang="en-US" b="1" dirty="0"/>
              <a:t>  </a:t>
            </a:r>
            <a:r>
              <a:rPr lang="mr-IN" b="1" dirty="0" err="1"/>
              <a:t>single</a:t>
            </a:r>
            <a:r>
              <a:rPr lang="mr-IN" b="1" dirty="0"/>
              <a:t> Precision</a:t>
            </a:r>
            <a:r>
              <a:rPr lang="zh-CN" altLang="en-US" b="1" dirty="0"/>
              <a:t> </a:t>
            </a:r>
            <a:r>
              <a:rPr lang="zh-CN" altLang="en-US" b="1" dirty="0">
                <a:sym typeface="Wingdings"/>
              </a:rPr>
              <a:t></a:t>
            </a:r>
            <a:r>
              <a:rPr lang="zh-CN" altLang="en-US" b="1" dirty="0"/>
              <a:t>  </a:t>
            </a:r>
            <a:r>
              <a:rPr lang="mr-IN" b="1" dirty="0" err="1"/>
              <a:t>integer</a:t>
            </a:r>
            <a:endParaRPr lang="mr-IN" dirty="0"/>
          </a:p>
          <a:p>
            <a:r>
              <a:rPr lang="mr-IN" dirty="0" err="1"/>
              <a:t>向上舍入</a:t>
            </a:r>
            <a:endParaRPr lang="mr-IN" dirty="0"/>
          </a:p>
          <a:p>
            <a:pPr lvl="1"/>
            <a:r>
              <a:rPr lang="mr-IN" b="1" dirty="0"/>
              <a:t>2.001 =&gt; 3; -2.001 =&gt; -2</a:t>
            </a:r>
            <a:endParaRPr lang="mr-IN" dirty="0"/>
          </a:p>
          <a:p>
            <a:r>
              <a:rPr lang="mr-IN" dirty="0" err="1"/>
              <a:t>向下舍入</a:t>
            </a:r>
            <a:endParaRPr lang="mr-IN" dirty="0"/>
          </a:p>
          <a:p>
            <a:pPr lvl="1"/>
            <a:r>
              <a:rPr lang="mr-IN" b="1" dirty="0"/>
              <a:t>1.999 =&gt; 1; -1.999 =&gt; -2</a:t>
            </a:r>
            <a:endParaRPr lang="mr-IN" dirty="0"/>
          </a:p>
          <a:p>
            <a:r>
              <a:rPr lang="mr-IN" dirty="0" err="1"/>
              <a:t>截断</a:t>
            </a:r>
            <a:endParaRPr lang="mr-IN" dirty="0"/>
          </a:p>
          <a:p>
            <a:pPr lvl="1"/>
            <a:r>
              <a:rPr lang="mr-IN" dirty="0"/>
              <a:t>丢弃最后的位（向</a:t>
            </a:r>
            <a:r>
              <a:rPr lang="mr-IN" b="1" dirty="0"/>
              <a:t>0</a:t>
            </a:r>
            <a:r>
              <a:rPr lang="mr-IN" dirty="0"/>
              <a:t>舍入）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5829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浮点数的二</a:t>
            </a:r>
            <a:r>
              <a:rPr lang="en-US" altLang="zh-CN" dirty="0"/>
              <a:t>—</a:t>
            </a:r>
            <a:r>
              <a:rPr lang="zh-CN" altLang="en-US" dirty="0"/>
              <a:t>十进制转换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48172"/>
            <a:ext cx="8250198" cy="498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403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浮点数的十</a:t>
            </a:r>
            <a:r>
              <a:rPr lang="en-US" altLang="zh-CN" dirty="0"/>
              <a:t>——</a:t>
            </a:r>
            <a:r>
              <a:rPr lang="zh-CN" altLang="en-US" dirty="0"/>
              <a:t>二进制转换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简单情况：如果除数是</a:t>
            </a:r>
            <a:r>
              <a:rPr lang="en-US" altLang="zh-CN" dirty="0"/>
              <a:t>2</a:t>
            </a:r>
            <a:r>
              <a:rPr lang="zh-CN" altLang="en-US" dirty="0"/>
              <a:t> 的整倍数，则比较简单</a:t>
            </a:r>
            <a:endParaRPr lang="en-US" altLang="zh-CN" dirty="0"/>
          </a:p>
          <a:p>
            <a:r>
              <a:rPr lang="zh-CN" altLang="en-US" dirty="0"/>
              <a:t>例如：</a:t>
            </a:r>
            <a:r>
              <a:rPr lang="en-US" altLang="zh-CN" dirty="0"/>
              <a:t>-0.75</a:t>
            </a:r>
            <a:r>
              <a:rPr lang="zh-CN" altLang="en-US" dirty="0"/>
              <a:t>的浮点数</a:t>
            </a:r>
            <a:endParaRPr lang="en-US" altLang="zh-CN" dirty="0"/>
          </a:p>
          <a:p>
            <a:r>
              <a:rPr lang="en-US" altLang="zh-CN" dirty="0"/>
              <a:t>-0.75=3/4</a:t>
            </a:r>
          </a:p>
          <a:p>
            <a:r>
              <a:rPr lang="en-US" altLang="zh-CN" dirty="0"/>
              <a:t>-11/100</a:t>
            </a:r>
            <a:r>
              <a:rPr lang="en-US" altLang="zh-CN" baseline="-25000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-0.11</a:t>
            </a:r>
            <a:r>
              <a:rPr lang="en-US" altLang="zh-CN" baseline="-25000" dirty="0"/>
              <a:t>2</a:t>
            </a:r>
          </a:p>
          <a:p>
            <a:r>
              <a:rPr lang="zh-CN" altLang="en-US" dirty="0"/>
              <a:t> 规格化为：</a:t>
            </a:r>
            <a:r>
              <a:rPr lang="en-US" altLang="zh-CN" dirty="0"/>
              <a:t>-1.1</a:t>
            </a:r>
            <a:r>
              <a:rPr lang="en-US" altLang="zh-CN" baseline="-25000" dirty="0"/>
              <a:t>2</a:t>
            </a:r>
            <a:r>
              <a:rPr lang="zh-CN" altLang="en-US" dirty="0"/>
              <a:t> * </a:t>
            </a:r>
            <a:r>
              <a:rPr lang="en-US" altLang="zh-CN" dirty="0"/>
              <a:t>2</a:t>
            </a:r>
            <a:r>
              <a:rPr lang="en-US" altLang="zh-CN" baseline="30000" dirty="0"/>
              <a:t>-1</a:t>
            </a:r>
          </a:p>
          <a:p>
            <a:r>
              <a:rPr lang="en-US" altLang="zh-CN" dirty="0"/>
              <a:t>(-1)</a:t>
            </a:r>
            <a:r>
              <a:rPr lang="en-US" altLang="zh-CN" baseline="30000" dirty="0"/>
              <a:t>S</a:t>
            </a:r>
            <a:r>
              <a:rPr lang="zh-CN" altLang="en-US" dirty="0"/>
              <a:t> * </a:t>
            </a:r>
            <a:r>
              <a:rPr lang="en-US" altLang="zh-CN" dirty="0"/>
              <a:t>(1+Significand)</a:t>
            </a:r>
            <a:r>
              <a:rPr lang="zh-CN" altLang="en-US" dirty="0"/>
              <a:t>*</a:t>
            </a:r>
            <a:r>
              <a:rPr lang="en-US" altLang="zh-CN" dirty="0"/>
              <a:t>2</a:t>
            </a:r>
            <a:r>
              <a:rPr lang="en-US" altLang="zh-CN" baseline="30000" dirty="0"/>
              <a:t>(Exponent</a:t>
            </a:r>
            <a:r>
              <a:rPr lang="zh-CN" altLang="en-US" baseline="30000" dirty="0"/>
              <a:t> </a:t>
            </a:r>
            <a:r>
              <a:rPr lang="en-US" altLang="zh-CN" baseline="30000" dirty="0"/>
              <a:t>-127)</a:t>
            </a:r>
          </a:p>
          <a:p>
            <a:r>
              <a:rPr lang="en-US" altLang="zh-CN" dirty="0"/>
              <a:t>(-1)</a:t>
            </a:r>
            <a:r>
              <a:rPr lang="en-US" altLang="zh-CN" baseline="30000" dirty="0"/>
              <a:t>1</a:t>
            </a:r>
            <a:r>
              <a:rPr lang="zh-CN" altLang="en-US" dirty="0"/>
              <a:t> * </a:t>
            </a:r>
            <a:r>
              <a:rPr lang="en-US" altLang="zh-CN" dirty="0"/>
              <a:t>(1+0.10000000</a:t>
            </a:r>
            <a:r>
              <a:rPr lang="mr-IN" altLang="zh-CN" dirty="0"/>
              <a:t>…</a:t>
            </a:r>
            <a:r>
              <a:rPr lang="en-US" altLang="zh-CN" dirty="0"/>
              <a:t>000)</a:t>
            </a:r>
            <a:r>
              <a:rPr lang="zh-CN" altLang="en-US" dirty="0"/>
              <a:t>*</a:t>
            </a:r>
            <a:r>
              <a:rPr lang="en-US" altLang="zh-CN" dirty="0"/>
              <a:t>2</a:t>
            </a:r>
            <a:r>
              <a:rPr lang="en-US" altLang="zh-CN" baseline="30000" dirty="0"/>
              <a:t>(126</a:t>
            </a:r>
            <a:r>
              <a:rPr lang="zh-CN" altLang="en-US" baseline="30000" dirty="0"/>
              <a:t> </a:t>
            </a:r>
            <a:r>
              <a:rPr lang="en-US" altLang="zh-CN" baseline="30000" dirty="0"/>
              <a:t>-127)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92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5085184"/>
            <a:ext cx="7175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70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浮点数的十</a:t>
            </a:r>
            <a:r>
              <a:rPr lang="en-US" altLang="zh-CN" dirty="0"/>
              <a:t>——</a:t>
            </a:r>
            <a:r>
              <a:rPr lang="zh-CN" altLang="en-US" dirty="0"/>
              <a:t>二进制转换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除数不是</a:t>
            </a:r>
            <a:r>
              <a:rPr lang="en-US" altLang="zh-CN" b="1" dirty="0"/>
              <a:t>2</a:t>
            </a:r>
            <a:r>
              <a:rPr lang="zh-CN" altLang="en-US" dirty="0"/>
              <a:t>的整数倍</a:t>
            </a:r>
          </a:p>
          <a:p>
            <a:pPr lvl="1"/>
            <a:r>
              <a:rPr lang="zh-CN" altLang="en-US" dirty="0"/>
              <a:t>该数无法精确表示</a:t>
            </a:r>
          </a:p>
          <a:p>
            <a:pPr lvl="1"/>
            <a:r>
              <a:rPr lang="zh-CN" altLang="en-US" dirty="0"/>
              <a:t>可能需要多位有效位来保证精度</a:t>
            </a:r>
          </a:p>
          <a:p>
            <a:r>
              <a:rPr lang="zh-CN" altLang="en-US" dirty="0"/>
              <a:t>难点：如何得到有效位？</a:t>
            </a:r>
          </a:p>
          <a:p>
            <a:pPr lvl="1"/>
            <a:r>
              <a:rPr lang="zh-CN" altLang="en-US" dirty="0"/>
              <a:t>循环小数有一个循环体</a:t>
            </a:r>
          </a:p>
          <a:p>
            <a:r>
              <a:rPr lang="zh-CN" altLang="en-US" dirty="0"/>
              <a:t>转换</a:t>
            </a:r>
          </a:p>
          <a:p>
            <a:pPr lvl="1"/>
            <a:r>
              <a:rPr lang="zh-CN" altLang="en-US" dirty="0"/>
              <a:t>求出足够多的有效位</a:t>
            </a:r>
            <a:r>
              <a:rPr lang="en-US" altLang="zh-CN" b="1" dirty="0"/>
              <a:t>.</a:t>
            </a:r>
            <a:endParaRPr lang="zh-CN" altLang="en-US" dirty="0"/>
          </a:p>
          <a:p>
            <a:pPr lvl="1"/>
            <a:r>
              <a:rPr lang="zh-CN" altLang="en-US" dirty="0"/>
              <a:t>根据精度要求（单、双）截断多余的位。</a:t>
            </a:r>
          </a:p>
          <a:p>
            <a:pPr lvl="1"/>
            <a:r>
              <a:rPr lang="zh-CN" altLang="en-US" dirty="0"/>
              <a:t>按标准要求给出符号位、阶和有效位。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7331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转换举例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81128"/>
            <a:ext cx="8229600" cy="1548210"/>
          </a:xfrm>
        </p:spPr>
        <p:txBody>
          <a:bodyPr/>
          <a:lstStyle/>
          <a:p>
            <a:r>
              <a:rPr lang="fi-FI" dirty="0" err="1"/>
              <a:t>有效位</a:t>
            </a:r>
            <a:r>
              <a:rPr lang="fi-FI" b="1" dirty="0"/>
              <a:t>: 101 0101 0101 0101 0101 0101</a:t>
            </a:r>
            <a:endParaRPr lang="fi-FI" dirty="0"/>
          </a:p>
          <a:p>
            <a:r>
              <a:rPr lang="fi-FI" dirty="0"/>
              <a:t>•</a:t>
            </a:r>
            <a:r>
              <a:rPr lang="fi-FI" dirty="0" err="1"/>
              <a:t>符号位</a:t>
            </a:r>
            <a:r>
              <a:rPr lang="fi-FI" b="1" dirty="0"/>
              <a:t>: </a:t>
            </a:r>
            <a:r>
              <a:rPr lang="fi-FI" dirty="0" err="1"/>
              <a:t>负</a:t>
            </a:r>
            <a:r>
              <a:rPr lang="fi-FI" b="1" dirty="0"/>
              <a:t>=&gt; 1</a:t>
            </a:r>
            <a:endParaRPr lang="fi-FI" dirty="0"/>
          </a:p>
          <a:p>
            <a:r>
              <a:rPr lang="fi-FI" dirty="0"/>
              <a:t>•</a:t>
            </a:r>
            <a:r>
              <a:rPr lang="fi-FI" dirty="0" err="1"/>
              <a:t>阶</a:t>
            </a:r>
            <a:r>
              <a:rPr lang="fi-FI" b="1" dirty="0"/>
              <a:t>: 1+ 127 = 128</a:t>
            </a:r>
            <a:r>
              <a:rPr lang="fi-FI" b="1" baseline="-25000" dirty="0"/>
              <a:t>10</a:t>
            </a:r>
            <a:r>
              <a:rPr lang="fi-FI" b="1" dirty="0"/>
              <a:t>=1000 0000</a:t>
            </a:r>
            <a:r>
              <a:rPr lang="fi-FI" b="1" baseline="-25000" dirty="0"/>
              <a:t>2</a:t>
            </a:r>
            <a:endParaRPr lang="fi-FI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94</a:t>
            </a:fld>
            <a:endParaRPr lang="zh-CN" altLang="en-US" dirty="0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4" y="1169292"/>
            <a:ext cx="7415609" cy="2933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35" y="6060057"/>
            <a:ext cx="6286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00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浮点数算数运算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浮点数加减法运算</a:t>
            </a:r>
            <a:endParaRPr lang="en-US" altLang="zh-CN" dirty="0"/>
          </a:p>
          <a:p>
            <a:r>
              <a:rPr lang="en-US" altLang="zh-CN" dirty="0"/>
              <a:t>X=M</a:t>
            </a:r>
            <a:r>
              <a:rPr lang="en-US" altLang="zh-CN" baseline="-25000" dirty="0"/>
              <a:t>x</a:t>
            </a:r>
            <a:r>
              <a:rPr lang="en-US" altLang="zh-CN" dirty="0"/>
              <a:t>×2</a:t>
            </a:r>
            <a:r>
              <a:rPr lang="en-US" altLang="zh-CN" baseline="30000" dirty="0"/>
              <a:t>Ex  </a:t>
            </a:r>
            <a:r>
              <a:rPr lang="en-US" altLang="zh-CN" dirty="0"/>
              <a:t>,  Y=M</a:t>
            </a:r>
            <a:r>
              <a:rPr lang="en-US" altLang="zh-CN" baseline="-25000" dirty="0"/>
              <a:t>Y</a:t>
            </a:r>
            <a:r>
              <a:rPr lang="en-US" altLang="zh-CN" dirty="0"/>
              <a:t>×2</a:t>
            </a:r>
            <a:r>
              <a:rPr lang="en-US" altLang="zh-CN" baseline="30000" dirty="0"/>
              <a:t>Ey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）对阶操作，</a:t>
            </a:r>
            <a:r>
              <a:rPr lang="zh-CN" altLang="mr-IN" dirty="0"/>
              <a:t>求阶差：</a:t>
            </a:r>
            <a:r>
              <a:rPr lang="zh-CN" altLang="en-US" dirty="0"/>
              <a:t>𝞓</a:t>
            </a:r>
            <a:r>
              <a:rPr lang="mr-IN" altLang="zh-CN" dirty="0" err="1"/>
              <a:t>E</a:t>
            </a:r>
            <a:r>
              <a:rPr lang="mr-IN" altLang="zh-CN" dirty="0"/>
              <a:t>=</a:t>
            </a:r>
            <a:r>
              <a:rPr lang="en-US" altLang="zh-CN" dirty="0"/>
              <a:t>E</a:t>
            </a:r>
            <a:r>
              <a:rPr lang="mr-IN" altLang="zh-CN" baseline="-25000" dirty="0"/>
              <a:t>X</a:t>
            </a:r>
            <a:r>
              <a:rPr lang="mr-IN" altLang="zh-CN" dirty="0"/>
              <a:t> -</a:t>
            </a:r>
            <a:r>
              <a:rPr lang="en-US" altLang="zh-CN" dirty="0"/>
              <a:t>E</a:t>
            </a:r>
            <a:r>
              <a:rPr lang="mr-IN" altLang="zh-CN" baseline="-25000" dirty="0" err="1"/>
              <a:t>Y</a:t>
            </a:r>
            <a:r>
              <a:rPr lang="zh-CN" altLang="mr-IN" dirty="0"/>
              <a:t>，</a:t>
            </a:r>
          </a:p>
          <a:p>
            <a:r>
              <a:rPr lang="zh-CN" altLang="en-US" dirty="0"/>
              <a:t>使阶码小的数的尾数右移</a:t>
            </a:r>
            <a:r>
              <a:rPr lang="en-US" altLang="zh-CN" dirty="0"/>
              <a:t>|</a:t>
            </a:r>
            <a:r>
              <a:rPr lang="zh-CN" altLang="en-US" dirty="0"/>
              <a:t>𝞓</a:t>
            </a:r>
            <a:r>
              <a:rPr lang="mr-IN" altLang="zh-CN" dirty="0" err="1"/>
              <a:t>E</a:t>
            </a:r>
            <a:r>
              <a:rPr lang="zh-CN" altLang="en-US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位</a:t>
            </a:r>
          </a:p>
          <a:p>
            <a:r>
              <a:rPr lang="zh-CN" altLang="en-US" dirty="0"/>
              <a:t>其阶码取大的阶码值；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）尾数加减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）规格化处理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）舍入操作，可能带来又一次规格化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）判结果的正确性，即检查阶码上下溢出</a:t>
            </a:r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259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浮点数加运算举例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X=2</a:t>
            </a:r>
            <a:r>
              <a:rPr lang="fi-FI" baseline="30000" dirty="0"/>
              <a:t>+010</a:t>
            </a:r>
            <a:r>
              <a:rPr lang="fi-FI" dirty="0"/>
              <a:t>×0.1101111，Y=2</a:t>
            </a:r>
            <a:r>
              <a:rPr lang="fi-FI" baseline="30000" dirty="0"/>
              <a:t>+100</a:t>
            </a:r>
            <a:r>
              <a:rPr lang="fi-FI" dirty="0"/>
              <a:t>×(-0.1010110)</a:t>
            </a:r>
          </a:p>
          <a:p>
            <a:r>
              <a:rPr lang="zh-CN" altLang="en-US" dirty="0"/>
              <a:t>写出</a:t>
            </a:r>
            <a:r>
              <a:rPr lang="en-US" altLang="zh-CN" dirty="0"/>
              <a:t>X</a:t>
            </a:r>
            <a:r>
              <a:rPr lang="zh-CN" altLang="en-US" dirty="0"/>
              <a:t>、</a:t>
            </a:r>
            <a:r>
              <a:rPr lang="en-US" altLang="zh-CN" dirty="0"/>
              <a:t>Y</a:t>
            </a:r>
            <a:r>
              <a:rPr lang="zh-CN" altLang="en-US" dirty="0"/>
              <a:t>的正确的浮点数表示：</a:t>
            </a: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阶码用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4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位移码    </a:t>
            </a:r>
            <a:r>
              <a:rPr lang="zh-CN" altLang="en-US" dirty="0"/>
              <a:t>尾数用</a:t>
            </a:r>
            <a:r>
              <a:rPr lang="en-US" altLang="zh-CN" dirty="0"/>
              <a:t>8 </a:t>
            </a:r>
            <a:r>
              <a:rPr lang="zh-CN" altLang="en-US" dirty="0"/>
              <a:t>位原码</a:t>
            </a: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（含符号位）     </a:t>
            </a:r>
            <a:r>
              <a:rPr lang="zh-CN" altLang="en-US" dirty="0"/>
              <a:t>（含符号位）</a:t>
            </a:r>
          </a:p>
          <a:p>
            <a:r>
              <a:rPr lang="cs-CZ" dirty="0"/>
              <a:t>[X]</a:t>
            </a:r>
            <a:r>
              <a:rPr lang="cs-CZ" baseline="-25000" dirty="0" err="1"/>
              <a:t>浮</a:t>
            </a:r>
            <a:r>
              <a:rPr lang="cs-CZ" dirty="0"/>
              <a:t>= 0</a:t>
            </a:r>
            <a:r>
              <a:rPr lang="zh-CN" altLang="en-US" dirty="0"/>
              <a:t> </a:t>
            </a:r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010</a:t>
            </a:r>
            <a:r>
              <a:rPr lang="zh-CN" altLang="en-US" dirty="0"/>
              <a:t> </a:t>
            </a:r>
            <a:r>
              <a:rPr lang="cs-CZ" dirty="0"/>
              <a:t>1101111</a:t>
            </a:r>
          </a:p>
          <a:p>
            <a:r>
              <a:rPr lang="cs-CZ" dirty="0"/>
              <a:t>[</a:t>
            </a:r>
            <a:r>
              <a:rPr lang="cs-CZ" dirty="0" err="1"/>
              <a:t>Y</a:t>
            </a:r>
            <a:r>
              <a:rPr lang="cs-CZ" dirty="0"/>
              <a:t>]</a:t>
            </a:r>
            <a:r>
              <a:rPr lang="cs-CZ" baseline="-25000" dirty="0" err="1"/>
              <a:t>浮</a:t>
            </a:r>
            <a:r>
              <a:rPr lang="cs-CZ" dirty="0"/>
              <a:t>= 1</a:t>
            </a:r>
            <a:r>
              <a:rPr lang="zh-CN" altLang="en-US" dirty="0"/>
              <a:t> </a:t>
            </a:r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zh-CN" altLang="en-US" dirty="0"/>
              <a:t> </a:t>
            </a:r>
            <a:r>
              <a:rPr lang="cs-CZ" dirty="0"/>
              <a:t>1010110</a:t>
            </a:r>
          </a:p>
          <a:p>
            <a:r>
              <a:rPr lang="zh-CN" altLang="en-US" dirty="0"/>
              <a:t>为运算方便，尾数的符号位写在数值位之前：</a:t>
            </a:r>
            <a:endParaRPr lang="en-US" altLang="zh-CN" dirty="0"/>
          </a:p>
          <a:p>
            <a:r>
              <a:rPr lang="fi-FI" altLang="zh-CN" dirty="0"/>
              <a:t>[X]</a:t>
            </a:r>
            <a:r>
              <a:rPr lang="zh-CN" altLang="fi-FI" baseline="-25000" dirty="0"/>
              <a:t>浮</a:t>
            </a:r>
            <a:r>
              <a:rPr lang="fi-FI" altLang="zh-CN" dirty="0"/>
              <a:t>=</a:t>
            </a:r>
            <a:r>
              <a:rPr lang="zh-CN" altLang="en-US" dirty="0"/>
              <a:t> </a:t>
            </a:r>
            <a:r>
              <a:rPr lang="fi-FI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i-FI" altLang="zh-CN" dirty="0">
                <a:solidFill>
                  <a:schemeClr val="accent6">
                    <a:lumMod val="75000"/>
                  </a:schemeClr>
                </a:solidFill>
              </a:rPr>
              <a:t>010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fi-FI" altLang="zh-CN" dirty="0"/>
              <a:t>0 1101111</a:t>
            </a:r>
          </a:p>
          <a:p>
            <a:r>
              <a:rPr lang="fi-FI" altLang="zh-CN" dirty="0"/>
              <a:t>[Y]</a:t>
            </a:r>
            <a:r>
              <a:rPr lang="zh-CN" altLang="fi-FI" baseline="-25000" dirty="0"/>
              <a:t>浮</a:t>
            </a:r>
            <a:r>
              <a:rPr lang="fi-FI" altLang="zh-CN" dirty="0"/>
              <a:t>= </a:t>
            </a:r>
            <a:r>
              <a:rPr lang="fi-FI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i-FI" altLang="zh-CN" dirty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fi-FI" altLang="zh-CN" dirty="0"/>
              <a:t>1 1010110 </a:t>
            </a:r>
          </a:p>
          <a:p>
            <a:endParaRPr lang="zh-CN" altLang="en-US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9019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浮点数加运算举例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X=2</a:t>
            </a:r>
            <a:r>
              <a:rPr lang="fi-FI" baseline="30000" dirty="0"/>
              <a:t>+010</a:t>
            </a:r>
            <a:r>
              <a:rPr lang="fi-FI" dirty="0"/>
              <a:t>×0.1101100，Y=2</a:t>
            </a:r>
            <a:r>
              <a:rPr lang="fi-FI" baseline="30000" dirty="0"/>
              <a:t>+100</a:t>
            </a:r>
            <a:r>
              <a:rPr lang="fi-FI" dirty="0"/>
              <a:t>×(-0.1010110)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）计算阶差（移码计算）：</a:t>
            </a:r>
          </a:p>
          <a:p>
            <a:r>
              <a:rPr lang="zh-CN" altLang="en-US" dirty="0"/>
              <a:t>𝞓</a:t>
            </a:r>
            <a:r>
              <a:rPr lang="mr-IN" dirty="0" err="1"/>
              <a:t>E</a:t>
            </a:r>
            <a:r>
              <a:rPr lang="mr-IN" dirty="0"/>
              <a:t>=E</a:t>
            </a:r>
            <a:r>
              <a:rPr lang="mr-IN" baseline="-25000" dirty="0"/>
              <a:t>X</a:t>
            </a:r>
            <a:r>
              <a:rPr lang="mr-IN" dirty="0"/>
              <a:t> -E</a:t>
            </a:r>
            <a:r>
              <a:rPr lang="mr-IN" baseline="-25000" dirty="0"/>
              <a:t>Y</a:t>
            </a:r>
            <a:r>
              <a:rPr lang="mr-IN" dirty="0"/>
              <a:t>= E</a:t>
            </a:r>
            <a:r>
              <a:rPr lang="mr-IN" baseline="-25000" dirty="0"/>
              <a:t>X</a:t>
            </a:r>
            <a:r>
              <a:rPr lang="mr-IN" dirty="0"/>
              <a:t> +(-E</a:t>
            </a:r>
            <a:r>
              <a:rPr lang="mr-IN" baseline="-25000" dirty="0"/>
              <a:t>Y</a:t>
            </a:r>
            <a:r>
              <a:rPr lang="mr-IN" dirty="0"/>
              <a:t>)= 1 010 + 0 100 = 0 110</a:t>
            </a:r>
          </a:p>
          <a:p>
            <a:r>
              <a:rPr lang="zh-CN" altLang="en-US" dirty="0"/>
              <a:t>注意：阶码计算结果的符号位在此变了一次反，为</a:t>
            </a:r>
            <a:r>
              <a:rPr lang="en-US" altLang="zh-CN" dirty="0"/>
              <a:t>-2 </a:t>
            </a:r>
            <a:r>
              <a:rPr lang="zh-CN" altLang="en-US" dirty="0"/>
              <a:t>的移码，是</a:t>
            </a:r>
            <a:r>
              <a:rPr lang="en-US" altLang="zh-CN" dirty="0"/>
              <a:t>X</a:t>
            </a:r>
            <a:r>
              <a:rPr lang="zh-CN" altLang="en-US" dirty="0"/>
              <a:t>的阶码值小，使其取</a:t>
            </a:r>
            <a:r>
              <a:rPr lang="en-US" altLang="zh-CN" dirty="0"/>
              <a:t>Y </a:t>
            </a:r>
            <a:r>
              <a:rPr lang="zh-CN" altLang="en-US" dirty="0"/>
              <a:t>的阶码值</a:t>
            </a:r>
            <a:r>
              <a:rPr lang="en-US" altLang="zh-CN" dirty="0"/>
              <a:t>1100 (</a:t>
            </a:r>
            <a:r>
              <a:rPr lang="zh-CN" altLang="en-US" dirty="0"/>
              <a:t>即</a:t>
            </a:r>
            <a:r>
              <a:rPr lang="en-US" altLang="zh-CN" dirty="0"/>
              <a:t>+4);</a:t>
            </a:r>
            <a:r>
              <a:rPr lang="zh-CN" altLang="en-US" dirty="0"/>
              <a:t>因此，相应地修改</a:t>
            </a:r>
            <a:r>
              <a:rPr lang="en-US" altLang="zh-CN" dirty="0"/>
              <a:t>[M</a:t>
            </a:r>
            <a:r>
              <a:rPr lang="en-US" altLang="zh-CN" baseline="-25000" dirty="0"/>
              <a:t>X</a:t>
            </a:r>
            <a:r>
              <a:rPr lang="en-US" altLang="zh-CN" dirty="0"/>
              <a:t>]</a:t>
            </a:r>
            <a:r>
              <a:rPr lang="zh-CN" altLang="en-US" baseline="-25000" dirty="0"/>
              <a:t>原</a:t>
            </a:r>
            <a:r>
              <a:rPr lang="en-US" altLang="zh-CN" dirty="0"/>
              <a:t>=0 0011011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00</a:t>
            </a:r>
            <a:r>
              <a:rPr lang="zh-CN" altLang="en-US" dirty="0"/>
              <a:t>（即右移</a:t>
            </a:r>
            <a:r>
              <a:rPr lang="en-US" altLang="zh-CN" dirty="0"/>
              <a:t>2 </a:t>
            </a:r>
            <a:r>
              <a:rPr lang="zh-CN" altLang="en-US" dirty="0"/>
              <a:t>位）（右移出的</a:t>
            </a:r>
            <a:r>
              <a:rPr lang="en-US" altLang="zh-CN" dirty="0"/>
              <a:t>00</a:t>
            </a:r>
            <a:r>
              <a:rPr lang="zh-CN" altLang="en-US" dirty="0"/>
              <a:t>被保存到保护位中）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）尾数求和：此处是原码加法，符号不相同，绝对值大的减小的，结果符号取决于绝对值大的数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97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5238750"/>
            <a:ext cx="2616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412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浮点数加运算举例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）规格化处理：</a:t>
            </a:r>
          </a:p>
          <a:p>
            <a:r>
              <a:rPr lang="zh-CN" altLang="en-US" dirty="0"/>
              <a:t>相加结果</a:t>
            </a:r>
            <a:r>
              <a:rPr lang="en-US" altLang="zh-CN" dirty="0"/>
              <a:t>,</a:t>
            </a:r>
            <a:r>
              <a:rPr lang="zh-CN" altLang="en-US" dirty="0"/>
              <a:t>数值的最高位为</a:t>
            </a:r>
            <a:r>
              <a:rPr lang="en-US" altLang="zh-CN" dirty="0"/>
              <a:t>0,</a:t>
            </a:r>
            <a:r>
              <a:rPr lang="zh-CN" altLang="en-US" dirty="0"/>
              <a:t>应执行</a:t>
            </a:r>
            <a:r>
              <a:rPr lang="en-US" altLang="zh-CN" dirty="0"/>
              <a:t>1 </a:t>
            </a:r>
            <a:r>
              <a:rPr lang="zh-CN" altLang="en-US" dirty="0"/>
              <a:t>次左移操作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故得</a:t>
            </a:r>
            <a:r>
              <a:rPr lang="en-US" altLang="zh-CN" dirty="0"/>
              <a:t>[M</a:t>
            </a:r>
            <a:r>
              <a:rPr lang="en-US" altLang="zh-CN" baseline="-25000" dirty="0"/>
              <a:t>X+Y</a:t>
            </a:r>
            <a:r>
              <a:rPr lang="en-US" altLang="zh-CN" dirty="0"/>
              <a:t>]</a:t>
            </a:r>
            <a:r>
              <a:rPr lang="zh-CN" altLang="en-US" baseline="-25000" dirty="0"/>
              <a:t>原</a:t>
            </a:r>
            <a:r>
              <a:rPr lang="en-US" altLang="zh-CN" dirty="0"/>
              <a:t>= 1 1110110, </a:t>
            </a:r>
            <a:r>
              <a:rPr lang="zh-CN" altLang="en-US" dirty="0"/>
              <a:t>阶码减</a:t>
            </a:r>
            <a:r>
              <a:rPr lang="en-US" altLang="zh-CN" dirty="0"/>
              <a:t>1</a:t>
            </a:r>
            <a:r>
              <a:rPr lang="zh-CN" altLang="en-US" dirty="0"/>
              <a:t>得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1 011 </a:t>
            </a:r>
            <a:r>
              <a:rPr lang="en-US" altLang="zh-CN" dirty="0"/>
              <a:t>(</a:t>
            </a:r>
            <a:r>
              <a:rPr lang="zh-CN" altLang="en-US" dirty="0"/>
              <a:t>为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+3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）舍入处理</a:t>
            </a:r>
            <a:r>
              <a:rPr lang="en-US" altLang="zh-CN" dirty="0"/>
              <a:t>: </a:t>
            </a:r>
            <a:r>
              <a:rPr lang="zh-CN" altLang="en-US" dirty="0"/>
              <a:t>舍入位是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zh-CN" altLang="en-US" dirty="0"/>
              <a:t>，按</a:t>
            </a:r>
            <a:r>
              <a:rPr lang="en-US" altLang="zh-CN" dirty="0"/>
              <a:t>0</a:t>
            </a:r>
            <a:r>
              <a:rPr lang="zh-CN" altLang="en-US" dirty="0"/>
              <a:t>舍</a:t>
            </a:r>
            <a:r>
              <a:rPr lang="en-US" altLang="zh-CN" dirty="0"/>
              <a:t>1</a:t>
            </a:r>
            <a:r>
              <a:rPr lang="zh-CN" altLang="en-US" dirty="0"/>
              <a:t>入规则，得到最终结果：</a:t>
            </a:r>
            <a:r>
              <a:rPr lang="en-US" altLang="zh-CN" dirty="0"/>
              <a:t>1 1110110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）检查溢出否：和的阶码为</a:t>
            </a:r>
            <a:r>
              <a:rPr lang="en-US" altLang="zh-CN" dirty="0"/>
              <a:t>1011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不溢出</a:t>
            </a:r>
          </a:p>
          <a:p>
            <a:r>
              <a:rPr lang="zh-CN" altLang="en-US" dirty="0"/>
              <a:t>计算后的</a:t>
            </a:r>
            <a:r>
              <a:rPr lang="en-US" altLang="zh-CN" dirty="0"/>
              <a:t>[X</a:t>
            </a:r>
            <a:r>
              <a:rPr lang="zh-CN" altLang="en-US" dirty="0"/>
              <a:t>＋</a:t>
            </a:r>
            <a:r>
              <a:rPr lang="en-US" altLang="zh-CN" dirty="0"/>
              <a:t>Y]</a:t>
            </a:r>
            <a:r>
              <a:rPr lang="zh-CN" altLang="en-US" baseline="-25000" dirty="0"/>
              <a:t>浮</a:t>
            </a:r>
            <a:r>
              <a:rPr lang="en-US" altLang="zh-CN" dirty="0"/>
              <a:t>= 1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1011</a:t>
            </a:r>
            <a:r>
              <a:rPr lang="zh-CN" altLang="en-US" dirty="0"/>
              <a:t> </a:t>
            </a:r>
            <a:r>
              <a:rPr lang="en-US" altLang="zh-CN" dirty="0"/>
              <a:t>1110110 </a:t>
            </a:r>
          </a:p>
          <a:p>
            <a:r>
              <a:rPr lang="zh-CN" altLang="en-US" dirty="0"/>
              <a:t>即数的实际值为：</a:t>
            </a:r>
            <a:r>
              <a:rPr lang="en-US" altLang="zh-CN" dirty="0"/>
              <a:t>2</a:t>
            </a:r>
            <a:r>
              <a:rPr lang="en-US" altLang="zh-CN" baseline="30000" dirty="0"/>
              <a:t>3</a:t>
            </a:r>
            <a:r>
              <a:rPr lang="en-US" altLang="zh-CN" dirty="0"/>
              <a:t>×(-0.1110110)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8059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浮点数乘除法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算法：</a:t>
            </a:r>
            <a:endParaRPr lang="en-US" altLang="zh-CN" dirty="0"/>
          </a:p>
          <a:p>
            <a:r>
              <a:rPr lang="zh-CN" altLang="en-US" dirty="0"/>
              <a:t>阶码加减：乘法：</a:t>
            </a:r>
            <a:r>
              <a:rPr lang="en-US" altLang="zh-CN" dirty="0" err="1"/>
              <a:t>Ex+Ey</a:t>
            </a:r>
            <a:r>
              <a:rPr lang="zh-CN" altLang="en-US" dirty="0"/>
              <a:t>，除法</a:t>
            </a:r>
            <a:r>
              <a:rPr lang="en-US" altLang="zh-CN" dirty="0"/>
              <a:t>Ex-</a:t>
            </a:r>
            <a:r>
              <a:rPr lang="en-US" altLang="zh-CN" dirty="0" err="1"/>
              <a:t>Ey</a:t>
            </a:r>
            <a:endParaRPr lang="en-US" altLang="zh-CN" dirty="0"/>
          </a:p>
          <a:p>
            <a:r>
              <a:rPr lang="zh-CN" altLang="en-US" dirty="0"/>
              <a:t>对尾数进行乘除法，求得结果</a:t>
            </a:r>
            <a:endParaRPr lang="en-US" altLang="zh-CN" dirty="0"/>
          </a:p>
          <a:p>
            <a:r>
              <a:rPr lang="zh-CN" altLang="en-US" dirty="0"/>
              <a:t>规格化</a:t>
            </a:r>
            <a:endParaRPr lang="en-US" altLang="zh-CN" dirty="0"/>
          </a:p>
          <a:p>
            <a:r>
              <a:rPr lang="zh-CN" altLang="en-US" dirty="0"/>
              <a:t>舍入，可能再次进行规格化</a:t>
            </a:r>
            <a:endParaRPr lang="en-US" altLang="zh-CN" dirty="0"/>
          </a:p>
          <a:p>
            <a:r>
              <a:rPr lang="zh-CN" altLang="en-US" dirty="0"/>
              <a:t>进行溢出检查（阶码）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381806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黑体"/>
        <a:cs typeface=""/>
      </a:majorFont>
      <a:minorFont>
        <a:latin typeface="Gill Sans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主题1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6935</TotalTime>
  <Words>6638</Words>
  <Application>Microsoft Macintosh PowerPoint</Application>
  <PresentationFormat>On-screen Show (4:3)</PresentationFormat>
  <Paragraphs>945</Paragraphs>
  <Slides>101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5" baseType="lpstr">
      <vt:lpstr>Calibri Bold Italic</vt:lpstr>
      <vt:lpstr>Calibri Italic</vt:lpstr>
      <vt:lpstr>微软雅黑</vt:lpstr>
      <vt:lpstr>宋体</vt:lpstr>
      <vt:lpstr>华文楷体</vt:lpstr>
      <vt:lpstr>Arial</vt:lpstr>
      <vt:lpstr>Calibri</vt:lpstr>
      <vt:lpstr>Gill Sans MT</vt:lpstr>
      <vt:lpstr>Times New Roman</vt:lpstr>
      <vt:lpstr>Wingdings</vt:lpstr>
      <vt:lpstr>Wingdings 2</vt:lpstr>
      <vt:lpstr>Wingdings 3</vt:lpstr>
      <vt:lpstr>主题1</vt:lpstr>
      <vt:lpstr>Visio</vt:lpstr>
      <vt:lpstr>数据表示及检错纠错</vt:lpstr>
      <vt:lpstr>内容概要</vt:lpstr>
      <vt:lpstr>计算机是什么</vt:lpstr>
      <vt:lpstr>计算机程序</vt:lpstr>
      <vt:lpstr>计算机运行机制</vt:lpstr>
      <vt:lpstr>程序设计举例</vt:lpstr>
      <vt:lpstr>数据的编码与表示</vt:lpstr>
      <vt:lpstr>编码表示</vt:lpstr>
      <vt:lpstr>逻辑型数据</vt:lpstr>
      <vt:lpstr>字符型数据</vt:lpstr>
      <vt:lpstr>ASCII字符编码</vt:lpstr>
      <vt:lpstr>ASCII码字符集</vt:lpstr>
      <vt:lpstr>UNICODE编码</vt:lpstr>
      <vt:lpstr>UTF-8编码</vt:lpstr>
      <vt:lpstr>数值型数据表示</vt:lpstr>
      <vt:lpstr>数值范围和数据精度</vt:lpstr>
      <vt:lpstr>整数</vt:lpstr>
      <vt:lpstr>原码，反码，补码表示小结</vt:lpstr>
      <vt:lpstr>浮点数</vt:lpstr>
      <vt:lpstr>浮点数算数运算</vt:lpstr>
      <vt:lpstr>浮点数加运算举例</vt:lpstr>
      <vt:lpstr>浮点数加运算举例</vt:lpstr>
      <vt:lpstr>浮点数加运算举例</vt:lpstr>
      <vt:lpstr>浮点数乘除法</vt:lpstr>
      <vt:lpstr>浮点数运算</vt:lpstr>
      <vt:lpstr>浮点运算的特点</vt:lpstr>
      <vt:lpstr>浮点运算部件</vt:lpstr>
      <vt:lpstr>浮点运算器举例-Intel 80287 </vt:lpstr>
      <vt:lpstr>Pentium结构简图</vt:lpstr>
      <vt:lpstr>现代处理器对浮点数运算的支持</vt:lpstr>
      <vt:lpstr>现代的高速浮点计算单元</vt:lpstr>
      <vt:lpstr>检错纠错码</vt:lpstr>
      <vt:lpstr>检错纠错码</vt:lpstr>
      <vt:lpstr>码距</vt:lpstr>
      <vt:lpstr>常用检错纠错码</vt:lpstr>
      <vt:lpstr>奇偶校验码</vt:lpstr>
      <vt:lpstr>奇偶校验的实现电路</vt:lpstr>
      <vt:lpstr>海明校验码</vt:lpstr>
      <vt:lpstr>海明码的编码方法</vt:lpstr>
      <vt:lpstr>海明码的实现</vt:lpstr>
      <vt:lpstr>海明码的实现方案</vt:lpstr>
      <vt:lpstr>海明码的实现方案</vt:lpstr>
      <vt:lpstr>海明码的实现方案</vt:lpstr>
      <vt:lpstr>海明码的译码方案</vt:lpstr>
      <vt:lpstr>海明码的应用实例</vt:lpstr>
      <vt:lpstr>更多的海明码</vt:lpstr>
      <vt:lpstr>检错纠错码小结</vt:lpstr>
      <vt:lpstr>检错纠错能力</vt:lpstr>
      <vt:lpstr>小结</vt:lpstr>
      <vt:lpstr>阅读及思考</vt:lpstr>
      <vt:lpstr>谢谢</vt:lpstr>
      <vt:lpstr>backup</vt:lpstr>
      <vt:lpstr>有关整数的相关内容</vt:lpstr>
      <vt:lpstr>整数的二进制表示</vt:lpstr>
      <vt:lpstr>评价标准</vt:lpstr>
      <vt:lpstr>进位计数法</vt:lpstr>
      <vt:lpstr>数制与进位记数法</vt:lpstr>
      <vt:lpstr>数制转换</vt:lpstr>
      <vt:lpstr>数制转换</vt:lpstr>
      <vt:lpstr>整数的二进制表示</vt:lpstr>
      <vt:lpstr>无符号整数</vt:lpstr>
      <vt:lpstr>无符号整数表示范围</vt:lpstr>
      <vt:lpstr>有符号整数</vt:lpstr>
      <vt:lpstr>有符号整数</vt:lpstr>
      <vt:lpstr>原码，反码，补码</vt:lpstr>
      <vt:lpstr>整数编码的定义</vt:lpstr>
      <vt:lpstr>补码的性质</vt:lpstr>
      <vt:lpstr>补码的性质</vt:lpstr>
      <vt:lpstr>补码表示中的符号位扩展</vt:lpstr>
      <vt:lpstr>大端机与小端机</vt:lpstr>
      <vt:lpstr>原码，反码，补码表示小结</vt:lpstr>
      <vt:lpstr>有关浮点数的相关内容</vt:lpstr>
      <vt:lpstr>实数的表示</vt:lpstr>
      <vt:lpstr>二进制浮点数科学记数法</vt:lpstr>
      <vt:lpstr>浮点数表示</vt:lpstr>
      <vt:lpstr>浮点数的机器表示</vt:lpstr>
      <vt:lpstr>IEEE浮点数标准754</vt:lpstr>
      <vt:lpstr>浮点数的尾数部分</vt:lpstr>
      <vt:lpstr>阶码的移码表示法</vt:lpstr>
      <vt:lpstr>IEEE 754浮点数标准</vt:lpstr>
      <vt:lpstr>IEEE 754浮点数标准</vt:lpstr>
      <vt:lpstr>IEEE 754浮点数标准</vt:lpstr>
      <vt:lpstr>双精度浮点数</vt:lpstr>
      <vt:lpstr>IEEE 754浮点数标准（总结）</vt:lpstr>
      <vt:lpstr>特殊的浮点数值</vt:lpstr>
      <vt:lpstr>Not A Number</vt:lpstr>
      <vt:lpstr>上溢和下溢</vt:lpstr>
      <vt:lpstr>浮点数溢出</vt:lpstr>
      <vt:lpstr>非规格化数</vt:lpstr>
      <vt:lpstr>舍入</vt:lpstr>
      <vt:lpstr>浮点数的二—十进制转换</vt:lpstr>
      <vt:lpstr>浮点数的十——二进制转换</vt:lpstr>
      <vt:lpstr>浮点数的十——二进制转换</vt:lpstr>
      <vt:lpstr>转换举例</vt:lpstr>
      <vt:lpstr>浮点数算数运算</vt:lpstr>
      <vt:lpstr>浮点数加运算举例</vt:lpstr>
      <vt:lpstr>浮点数加运算举例</vt:lpstr>
      <vt:lpstr>浮点数加运算举例</vt:lpstr>
      <vt:lpstr>浮点数乘除法</vt:lpstr>
      <vt:lpstr>浮点数运算</vt:lpstr>
      <vt:lpstr>浮点运算的特点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面向云计算的网络化操作系统 课题三 启动预备会</dc:title>
  <dc:creator>Hu Chunming</dc:creator>
  <cp:lastModifiedBy>Kang Chen</cp:lastModifiedBy>
  <cp:revision>759</cp:revision>
  <dcterms:created xsi:type="dcterms:W3CDTF">2016-09-06T00:35:26Z</dcterms:created>
  <dcterms:modified xsi:type="dcterms:W3CDTF">2019-09-02T11:59:31Z</dcterms:modified>
</cp:coreProperties>
</file>